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6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" y="404666"/>
            <a:ext cx="82296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53" y="6057900"/>
            <a:ext cx="741682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57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1200" b="1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85900" y="2862216"/>
            <a:ext cx="6172200" cy="57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Key stakeholders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0188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85725" y="4494213"/>
            <a:ext cx="1851025" cy="49688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Key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target groups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104775" y="1096963"/>
            <a:ext cx="1827213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Impact on the final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beneficiaries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7132638" y="4554538"/>
            <a:ext cx="18351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Managing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</a:rPr>
              <a:t>d</a:t>
            </a:r>
            <a:r>
              <a:rPr lang="en-US" altLang="en-US" sz="1400" b="1" dirty="0" smtClean="0">
                <a:latin typeface="Arial" panose="020B0604020202020204" pitchFamily="34" charset="0"/>
              </a:rPr>
              <a:t>ynamic network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2030413" y="1352550"/>
            <a:ext cx="1755775" cy="1141413"/>
            <a:chOff x="1279" y="1244"/>
            <a:chExt cx="1145" cy="792"/>
          </a:xfrm>
        </p:grpSpPr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1279" y="1244"/>
            <a:ext cx="1145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Micrografx FlowCharter 7 Document" r:id="rId3" imgW="1451610" imgH="1560195" progId="FlowCharter7.Document">
                    <p:embed/>
                  </p:oleObj>
                </mc:Choice>
                <mc:Fallback>
                  <p:oleObj name="Micrografx FlowCharter 7 Document" r:id="rId3" imgW="1451610" imgH="1560195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" y="1244"/>
                          <a:ext cx="1145" cy="792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>
              <a:off x="1330" y="1427"/>
              <a:ext cx="809" cy="417"/>
            </a:xfrm>
            <a:prstGeom prst="octagon">
              <a:avLst>
                <a:gd name="adj" fmla="val 29287"/>
              </a:avLst>
            </a:prstGeom>
            <a:gradFill rotWithShape="0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3686" tIns="41843" rIns="83686" bIns="41843" anchor="ctr"/>
            <a:lstStyle>
              <a:lvl1pPr defTabSz="836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Evaluation</a:t>
              </a:r>
              <a:endParaRPr lang="en-GB" altLang="en-US" sz="16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7400925" y="2066925"/>
            <a:ext cx="1493838" cy="51593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Mapping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process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7353300" y="1042988"/>
            <a:ext cx="14922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Stakeholders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114300" y="2835275"/>
            <a:ext cx="1797050" cy="5873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Publicity: lobby,</a:t>
            </a:r>
            <a:endParaRPr lang="en-US" altLang="en-US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media, campaign 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auto">
          <a:xfrm>
            <a:off x="2058988" y="2554288"/>
            <a:ext cx="1406525" cy="1054100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Final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message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49"/>
          <p:cNvSpPr>
            <a:spLocks noChangeArrowheads="1"/>
          </p:cNvSpPr>
          <p:nvPr/>
        </p:nvSpPr>
        <p:spPr bwMode="auto">
          <a:xfrm>
            <a:off x="5356225" y="2493963"/>
            <a:ext cx="1393825" cy="1030287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First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message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AutoShape 50"/>
          <p:cNvSpPr>
            <a:spLocks noChangeArrowheads="1"/>
          </p:cNvSpPr>
          <p:nvPr/>
        </p:nvSpPr>
        <p:spPr bwMode="auto">
          <a:xfrm>
            <a:off x="3876675" y="3975100"/>
            <a:ext cx="1196975" cy="938213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plan</a:t>
            </a:r>
            <a:endParaRPr lang="en-GB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2014538" y="3644900"/>
            <a:ext cx="1812925" cy="1246188"/>
            <a:chOff x="1269" y="2761"/>
            <a:chExt cx="1142" cy="785"/>
          </a:xfrm>
        </p:grpSpPr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1269" y="2761"/>
            <a:ext cx="1142" cy="7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Micrografx FlowCharter 7 Document" r:id="rId5" imgW="1380173" imgH="1311593" progId="FlowCharter7.Document">
                    <p:embed/>
                  </p:oleObj>
                </mc:Choice>
                <mc:Fallback>
                  <p:oleObj name="Micrografx FlowCharter 7 Document" r:id="rId5" imgW="1380173" imgH="1311593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9" y="2761"/>
                          <a:ext cx="1142" cy="785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utoShape 51"/>
            <p:cNvSpPr>
              <a:spLocks noChangeArrowheads="1"/>
            </p:cNvSpPr>
            <p:nvPr/>
          </p:nvSpPr>
          <p:spPr bwMode="auto">
            <a:xfrm>
              <a:off x="1371" y="3002"/>
              <a:ext cx="808" cy="416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Preparation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implementation</a:t>
              </a:r>
              <a:endParaRPr lang="en-GB" altLang="en-US" sz="14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5157788" y="1281113"/>
            <a:ext cx="1771650" cy="1193800"/>
            <a:chOff x="3249" y="1250"/>
            <a:chExt cx="1147" cy="774"/>
          </a:xfrm>
        </p:grpSpPr>
        <p:graphicFrame>
          <p:nvGraphicFramePr>
            <p:cNvPr id="20" name="Object 11"/>
            <p:cNvGraphicFramePr>
              <a:graphicFrameLocks noChangeAspect="1"/>
            </p:cNvGraphicFramePr>
            <p:nvPr/>
          </p:nvGraphicFramePr>
          <p:xfrm>
            <a:off x="3249" y="1250"/>
            <a:ext cx="1147" cy="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Micrografx FlowCharter 7 Document" r:id="rId7" imgW="1505903" imgH="1451610" progId="FlowCharter7.Document">
                    <p:embed/>
                  </p:oleObj>
                </mc:Choice>
                <mc:Fallback>
                  <p:oleObj name="Micrografx FlowCharter 7 Document" r:id="rId7" imgW="1505903" imgH="1451610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9" y="1250"/>
                          <a:ext cx="1147" cy="774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AutoShape 52"/>
            <p:cNvSpPr>
              <a:spLocks noChangeArrowheads="1"/>
            </p:cNvSpPr>
            <p:nvPr/>
          </p:nvSpPr>
          <p:spPr bwMode="auto">
            <a:xfrm>
              <a:off x="3422" y="1418"/>
              <a:ext cx="809" cy="417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marL="401638" indent="-401638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Facts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finding</a:t>
              </a:r>
              <a:endParaRPr lang="en-GB" altLang="en-US" sz="16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AutoShape 53"/>
          <p:cNvSpPr>
            <a:spLocks noChangeArrowheads="1"/>
          </p:cNvSpPr>
          <p:nvPr/>
        </p:nvSpPr>
        <p:spPr bwMode="auto">
          <a:xfrm>
            <a:off x="3927475" y="1217613"/>
            <a:ext cx="1173163" cy="942975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Defining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the issue</a:t>
            </a:r>
            <a:endParaRPr lang="en-GB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54"/>
          <p:cNvSpPr>
            <a:spLocks noChangeArrowheads="1"/>
          </p:cNvSpPr>
          <p:nvPr/>
        </p:nvSpPr>
        <p:spPr bwMode="auto">
          <a:xfrm>
            <a:off x="5000625" y="566738"/>
            <a:ext cx="2055813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Consultations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beneficiaries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24" name="Rectangle 57"/>
          <p:cNvSpPr>
            <a:spLocks noChangeArrowheads="1"/>
          </p:cNvSpPr>
          <p:nvPr/>
        </p:nvSpPr>
        <p:spPr bwMode="auto">
          <a:xfrm>
            <a:off x="3752850" y="5194300"/>
            <a:ext cx="1492250" cy="51593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Resources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grpSp>
        <p:nvGrpSpPr>
          <p:cNvPr id="25" name="Group 66"/>
          <p:cNvGrpSpPr>
            <a:grpSpLocks/>
          </p:cNvGrpSpPr>
          <p:nvPr/>
        </p:nvGrpSpPr>
        <p:grpSpPr bwMode="auto">
          <a:xfrm>
            <a:off x="5189538" y="3652838"/>
            <a:ext cx="1825625" cy="1290637"/>
            <a:chOff x="3269" y="2766"/>
            <a:chExt cx="1150" cy="813"/>
          </a:xfrm>
        </p:grpSpPr>
        <p:graphicFrame>
          <p:nvGraphicFramePr>
            <p:cNvPr id="26" name="Object 12"/>
            <p:cNvGraphicFramePr>
              <a:graphicFrameLocks noChangeAspect="1"/>
            </p:cNvGraphicFramePr>
            <p:nvPr/>
          </p:nvGraphicFramePr>
          <p:xfrm>
            <a:off x="3269" y="2766"/>
            <a:ext cx="1150" cy="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Micrografx FlowCharter 7 Document" r:id="rId9" imgW="1571625" imgH="1420178" progId="FlowCharter7.Document">
                    <p:embed/>
                  </p:oleObj>
                </mc:Choice>
                <mc:Fallback>
                  <p:oleObj name="Micrografx FlowCharter 7 Document" r:id="rId9" imgW="1571625" imgH="1420178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9" y="2766"/>
                          <a:ext cx="1150" cy="813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AutoShape 58"/>
            <p:cNvSpPr>
              <a:spLocks noChangeArrowheads="1"/>
            </p:cNvSpPr>
            <p:nvPr/>
          </p:nvSpPr>
          <p:spPr bwMode="auto">
            <a:xfrm>
              <a:off x="3546" y="2981"/>
              <a:ext cx="809" cy="417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marL="401638" indent="-401638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Coalition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building</a:t>
              </a:r>
              <a:endPara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8" name="Oval 59"/>
          <p:cNvSpPr>
            <a:spLocks noChangeArrowheads="1"/>
          </p:cNvSpPr>
          <p:nvPr/>
        </p:nvSpPr>
        <p:spPr bwMode="auto">
          <a:xfrm>
            <a:off x="1785938" y="423863"/>
            <a:ext cx="1976437" cy="7175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 smtClean="0">
                <a:latin typeface="Arial" panose="020B0604020202020204" pitchFamily="34" charset="0"/>
              </a:rPr>
              <a:t>Identification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 smtClean="0">
                <a:latin typeface="Arial" panose="020B0604020202020204" pitchFamily="34" charset="0"/>
              </a:rPr>
              <a:t>of the issue</a:t>
            </a:r>
            <a:endParaRPr lang="en-GB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 rot="267846">
            <a:off x="3225800" y="1047750"/>
            <a:ext cx="1352550" cy="32385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bs-Latn-BA" altLang="en-US" sz="1800">
              <a:latin typeface="Arial" panose="020B0604020202020204" pitchFamily="34" charset="0"/>
            </a:endParaRPr>
          </a:p>
        </p:txBody>
      </p:sp>
      <p:sp>
        <p:nvSpPr>
          <p:cNvPr id="30" name="Rectangle 64"/>
          <p:cNvSpPr>
            <a:spLocks noChangeArrowheads="1"/>
          </p:cNvSpPr>
          <p:nvPr/>
        </p:nvSpPr>
        <p:spPr bwMode="auto">
          <a:xfrm>
            <a:off x="7272338" y="3551238"/>
            <a:ext cx="14922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Networking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750" y="98425"/>
            <a:ext cx="756126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2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>
                <a:cs typeface="Calibri" panose="020F0502020204030204" pitchFamily="34" charset="0"/>
              </a:rPr>
              <a:t>Stakeholders</a:t>
            </a:r>
            <a:endParaRPr lang="mk-MK" alt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1150" y="1508125"/>
            <a:ext cx="8229600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1" u="sng" dirty="0" smtClean="0">
                <a:cs typeface="Calibri" panose="020F0502020204030204" pitchFamily="34" charset="0"/>
              </a:rPr>
              <a:t>Stakeholders </a:t>
            </a:r>
            <a:r>
              <a:rPr lang="en-US" altLang="en-US" sz="2800" dirty="0" smtClean="0">
                <a:cs typeface="Calibri" panose="020F0502020204030204" pitchFamily="34" charset="0"/>
              </a:rPr>
              <a:t>are those target groups that are concerned with the issue and related decision (change of certain policy), and those that could influence the decision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cs typeface="Calibri" panose="020F0502020204030204" pitchFamily="34" charset="0"/>
              </a:rPr>
              <a:t>Persons, groups or institutions that have interest for planning and change</a:t>
            </a:r>
            <a:r>
              <a:rPr lang="mk-MK" altLang="en-US" sz="2800" noProof="1" smtClean="0"/>
              <a:t>.</a:t>
            </a:r>
            <a:endParaRPr lang="mk-MK" altLang="en-US" sz="2800" noProof="1"/>
          </a:p>
        </p:txBody>
      </p:sp>
    </p:spTree>
    <p:extLst>
      <p:ext uri="{BB962C8B-B14F-4D97-AF65-F5344CB8AC3E}">
        <p14:creationId xmlns:p14="http://schemas.microsoft.com/office/powerpoint/2010/main" val="202522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19250" y="404664"/>
            <a:ext cx="598805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2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/>
              <a:t>Stakeholder analysis – why?</a:t>
            </a:r>
            <a:endParaRPr lang="ru-RU" alt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6856" y="1628800"/>
            <a:ext cx="8229600" cy="45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Introduction with the interests of the stakholders regarding the issue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Discovening (potential) disagreemnets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Assessment of risks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Identification of possibilities for cooperation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Support to the decision about the level of involvement of each stakeholder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noProof="1" smtClean="0">
                <a:solidFill>
                  <a:schemeClr val="tx1"/>
                </a:solidFill>
              </a:rPr>
              <a:t>Support to creation of </a:t>
            </a:r>
            <a:r>
              <a:rPr lang="en-US" altLang="en-US" sz="2800" noProof="1" smtClean="0">
                <a:solidFill>
                  <a:schemeClr val="tx1"/>
                </a:solidFill>
              </a:rPr>
              <a:t>an advocacy </a:t>
            </a:r>
            <a:r>
              <a:rPr lang="en-US" altLang="en-US" sz="2800" noProof="1" smtClean="0">
                <a:solidFill>
                  <a:schemeClr val="tx1"/>
                </a:solidFill>
              </a:rPr>
              <a:t>plan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/>
                </a:solidFill>
                <a:cs typeface="Calibri" panose="020F0502020204030204" pitchFamily="34" charset="0"/>
              </a:rPr>
              <a:t>Determining our partners, policy targets and opponents</a:t>
            </a:r>
            <a:endParaRPr lang="mk-MK" altLang="en-US" sz="28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1150" y="1484313"/>
            <a:ext cx="8555038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Identify the stakeholders</a:t>
            </a:r>
            <a:r>
              <a:rPr lang="mk-MK" altLang="en-US" sz="2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To what extend they agree or disagree with your position</a:t>
            </a:r>
            <a:r>
              <a:rPr lang="mk-MK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? 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(</a:t>
            </a:r>
            <a:r>
              <a:rPr lang="en-US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attitudes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) </a:t>
            </a:r>
          </a:p>
          <a:p>
            <a:pPr marL="457200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To what extend the issue is important to them</a:t>
            </a:r>
            <a:r>
              <a:rPr lang="mk-MK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?</a:t>
            </a:r>
            <a:r>
              <a:rPr lang="en-US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 How much are they concerned?</a:t>
            </a:r>
            <a:r>
              <a:rPr lang="mk-MK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(</a:t>
            </a:r>
            <a:r>
              <a:rPr lang="en-US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importance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) </a:t>
            </a:r>
          </a:p>
          <a:p>
            <a:pPr marL="457200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How influential is the stakeholder in regard of the issue</a:t>
            </a:r>
            <a:r>
              <a:rPr lang="mk-MK" altLang="en-US" sz="2600" dirty="0" smtClean="0">
                <a:solidFill>
                  <a:schemeClr val="tx1"/>
                </a:solidFill>
                <a:cs typeface="Calibri" panose="020F0502020204030204" pitchFamily="34" charset="0"/>
              </a:rPr>
              <a:t>? 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(</a:t>
            </a:r>
            <a:r>
              <a:rPr lang="en-US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influence</a:t>
            </a:r>
            <a:r>
              <a:rPr lang="mk-MK" altLang="en-US" sz="2600" b="1" u="sng" dirty="0" smtClean="0">
                <a:solidFill>
                  <a:schemeClr val="tx1"/>
                </a:solidFill>
                <a:cs typeface="Calibri" panose="020F0502020204030204" pitchFamily="34" charset="0"/>
              </a:rPr>
              <a:t>) </a:t>
            </a:r>
          </a:p>
          <a:p>
            <a:pPr marL="457200" indent="-457200" algn="l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Decision which of the stakeholders you will involve in the planning and implementation and how</a:t>
            </a:r>
            <a:r>
              <a:rPr lang="mk-MK" altLang="en-US" sz="2600" dirty="0" smtClean="0">
                <a:solidFill>
                  <a:schemeClr val="tx1"/>
                </a:solidFill>
              </a:rPr>
              <a:t>.</a:t>
            </a:r>
            <a:endParaRPr lang="mk-MK" altLang="en-US" sz="2600" b="1" u="sng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mk-MK" altLang="en-US" sz="2600" b="1" u="sng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19250" y="404664"/>
            <a:ext cx="598805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2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/>
              <a:t>Stakeholder analysis – how?</a:t>
            </a:r>
            <a:endParaRPr lang="ru-R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6746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1913" y="374675"/>
            <a:ext cx="6553200" cy="1254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2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/>
              <a:t>Stakeholders analysis</a:t>
            </a:r>
            <a:endParaRPr lang="mk-MK" alt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38182"/>
            <a:ext cx="8993691" cy="330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21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371128"/>
            <a:ext cx="79922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Determining the advocacy and lobbying audience</a:t>
            </a:r>
            <a:endParaRPr lang="mk-MK" sz="30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80" y="1484784"/>
            <a:ext cx="8123501" cy="49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1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1640" y="463550"/>
            <a:ext cx="684076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2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Determining the allies and opponents</a:t>
            </a:r>
            <a:endParaRPr lang="mk-MK" sz="3200" dirty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35" y="1484784"/>
            <a:ext cx="8269521" cy="483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2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Micrografx FlowCharter 7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Damovska</dc:creator>
  <cp:lastModifiedBy>Suncica Sazdovska</cp:lastModifiedBy>
  <cp:revision>18</cp:revision>
  <dcterms:created xsi:type="dcterms:W3CDTF">2018-09-13T09:46:42Z</dcterms:created>
  <dcterms:modified xsi:type="dcterms:W3CDTF">2019-02-09T18:13:05Z</dcterms:modified>
</cp:coreProperties>
</file>