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73" r:id="rId13"/>
    <p:sldId id="272" r:id="rId14"/>
    <p:sldId id="271" r:id="rId15"/>
    <p:sldId id="274" r:id="rId16"/>
  </p:sldIdLst>
  <p:sldSz cx="9144000" cy="6858000" type="screen4x3"/>
  <p:notesSz cx="6858000" cy="9715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46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746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79EA6-99B3-4DEE-82C9-1BE41EEC2E32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8039"/>
            <a:ext cx="2971800" cy="4874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228039"/>
            <a:ext cx="2971800" cy="4874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B4676-5B4F-4296-8B16-1D63831E4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3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59632" y="4581130"/>
            <a:ext cx="2133600" cy="365125"/>
          </a:xfrm>
          <a:prstGeom prst="rect">
            <a:avLst/>
          </a:prstGeom>
        </p:spPr>
        <p:txBody>
          <a:bodyPr/>
          <a:lstStyle/>
          <a:p>
            <a:fld id="{90432EF8-D304-4535-B5C5-5F1511138BC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67348" y="3861050"/>
            <a:ext cx="5480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12160" y="4941170"/>
            <a:ext cx="2133600" cy="365125"/>
          </a:xfrm>
          <a:prstGeom prst="rect">
            <a:avLst/>
          </a:prstGeom>
        </p:spPr>
        <p:txBody>
          <a:bodyPr/>
          <a:lstStyle/>
          <a:p>
            <a:fld id="{FED7D900-E37B-4CA6-9F2E-30AD6500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30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59632" y="4581130"/>
            <a:ext cx="2133600" cy="365125"/>
          </a:xfrm>
          <a:prstGeom prst="rect">
            <a:avLst/>
          </a:prstGeom>
        </p:spPr>
        <p:txBody>
          <a:bodyPr/>
          <a:lstStyle/>
          <a:p>
            <a:fld id="{90432EF8-D304-4535-B5C5-5F1511138BC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67348" y="3861050"/>
            <a:ext cx="5480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12160" y="4941170"/>
            <a:ext cx="2133600" cy="365125"/>
          </a:xfrm>
          <a:prstGeom prst="rect">
            <a:avLst/>
          </a:prstGeom>
        </p:spPr>
        <p:txBody>
          <a:bodyPr/>
          <a:lstStyle/>
          <a:p>
            <a:fld id="{FED7D900-E37B-4CA6-9F2E-30AD6500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18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59632" y="4581130"/>
            <a:ext cx="2133600" cy="365125"/>
          </a:xfrm>
          <a:prstGeom prst="rect">
            <a:avLst/>
          </a:prstGeom>
        </p:spPr>
        <p:txBody>
          <a:bodyPr/>
          <a:lstStyle/>
          <a:p>
            <a:fld id="{90432EF8-D304-4535-B5C5-5F1511138BC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67348" y="3861050"/>
            <a:ext cx="5480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12160" y="4941170"/>
            <a:ext cx="2133600" cy="365125"/>
          </a:xfrm>
          <a:prstGeom prst="rect">
            <a:avLst/>
          </a:prstGeom>
        </p:spPr>
        <p:txBody>
          <a:bodyPr/>
          <a:lstStyle/>
          <a:p>
            <a:fld id="{FED7D900-E37B-4CA6-9F2E-30AD6500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67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59632" y="4581130"/>
            <a:ext cx="2133600" cy="365125"/>
          </a:xfrm>
          <a:prstGeom prst="rect">
            <a:avLst/>
          </a:prstGeom>
        </p:spPr>
        <p:txBody>
          <a:bodyPr/>
          <a:lstStyle/>
          <a:p>
            <a:fld id="{90432EF8-D304-4535-B5C5-5F1511138BC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67348" y="3861050"/>
            <a:ext cx="5480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12160" y="4941170"/>
            <a:ext cx="2133600" cy="365125"/>
          </a:xfrm>
          <a:prstGeom prst="rect">
            <a:avLst/>
          </a:prstGeom>
        </p:spPr>
        <p:txBody>
          <a:bodyPr/>
          <a:lstStyle/>
          <a:p>
            <a:fld id="{FED7D900-E37B-4CA6-9F2E-30AD6500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5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59632" y="4581130"/>
            <a:ext cx="2133600" cy="365125"/>
          </a:xfrm>
          <a:prstGeom prst="rect">
            <a:avLst/>
          </a:prstGeom>
        </p:spPr>
        <p:txBody>
          <a:bodyPr/>
          <a:lstStyle/>
          <a:p>
            <a:fld id="{90432EF8-D304-4535-B5C5-5F1511138BC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67348" y="3861050"/>
            <a:ext cx="5480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12160" y="4941170"/>
            <a:ext cx="2133600" cy="365125"/>
          </a:xfrm>
          <a:prstGeom prst="rect">
            <a:avLst/>
          </a:prstGeom>
        </p:spPr>
        <p:txBody>
          <a:bodyPr/>
          <a:lstStyle/>
          <a:p>
            <a:fld id="{FED7D900-E37B-4CA6-9F2E-30AD6500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5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59632" y="4581130"/>
            <a:ext cx="2133600" cy="365125"/>
          </a:xfrm>
          <a:prstGeom prst="rect">
            <a:avLst/>
          </a:prstGeom>
        </p:spPr>
        <p:txBody>
          <a:bodyPr/>
          <a:lstStyle/>
          <a:p>
            <a:fld id="{90432EF8-D304-4535-B5C5-5F1511138BC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67348" y="3861050"/>
            <a:ext cx="5480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12160" y="4941170"/>
            <a:ext cx="2133600" cy="365125"/>
          </a:xfrm>
          <a:prstGeom prst="rect">
            <a:avLst/>
          </a:prstGeom>
        </p:spPr>
        <p:txBody>
          <a:bodyPr/>
          <a:lstStyle/>
          <a:p>
            <a:fld id="{FED7D900-E37B-4CA6-9F2E-30AD6500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56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59632" y="4581130"/>
            <a:ext cx="2133600" cy="365125"/>
          </a:xfrm>
          <a:prstGeom prst="rect">
            <a:avLst/>
          </a:prstGeom>
        </p:spPr>
        <p:txBody>
          <a:bodyPr/>
          <a:lstStyle/>
          <a:p>
            <a:fld id="{90432EF8-D304-4535-B5C5-5F1511138BC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67348" y="3861050"/>
            <a:ext cx="5480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12160" y="4941170"/>
            <a:ext cx="2133600" cy="365125"/>
          </a:xfrm>
          <a:prstGeom prst="rect">
            <a:avLst/>
          </a:prstGeom>
        </p:spPr>
        <p:txBody>
          <a:bodyPr/>
          <a:lstStyle/>
          <a:p>
            <a:fld id="{FED7D900-E37B-4CA6-9F2E-30AD6500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2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59632" y="4581130"/>
            <a:ext cx="2133600" cy="365125"/>
          </a:xfrm>
          <a:prstGeom prst="rect">
            <a:avLst/>
          </a:prstGeom>
        </p:spPr>
        <p:txBody>
          <a:bodyPr/>
          <a:lstStyle/>
          <a:p>
            <a:fld id="{90432EF8-D304-4535-B5C5-5F1511138BC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67348" y="3861050"/>
            <a:ext cx="5480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012160" y="4941170"/>
            <a:ext cx="2133600" cy="365125"/>
          </a:xfrm>
          <a:prstGeom prst="rect">
            <a:avLst/>
          </a:prstGeom>
        </p:spPr>
        <p:txBody>
          <a:bodyPr/>
          <a:lstStyle/>
          <a:p>
            <a:fld id="{FED7D900-E37B-4CA6-9F2E-30AD6500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59632" y="4581130"/>
            <a:ext cx="2133600" cy="365125"/>
          </a:xfrm>
          <a:prstGeom prst="rect">
            <a:avLst/>
          </a:prstGeom>
        </p:spPr>
        <p:txBody>
          <a:bodyPr/>
          <a:lstStyle/>
          <a:p>
            <a:fld id="{90432EF8-D304-4535-B5C5-5F1511138BC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67348" y="3861050"/>
            <a:ext cx="5480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012160" y="4941170"/>
            <a:ext cx="2133600" cy="365125"/>
          </a:xfrm>
          <a:prstGeom prst="rect">
            <a:avLst/>
          </a:prstGeom>
        </p:spPr>
        <p:txBody>
          <a:bodyPr/>
          <a:lstStyle/>
          <a:p>
            <a:fld id="{FED7D900-E37B-4CA6-9F2E-30AD6500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37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59632" y="4581130"/>
            <a:ext cx="2133600" cy="365125"/>
          </a:xfrm>
          <a:prstGeom prst="rect">
            <a:avLst/>
          </a:prstGeom>
        </p:spPr>
        <p:txBody>
          <a:bodyPr/>
          <a:lstStyle/>
          <a:p>
            <a:fld id="{90432EF8-D304-4535-B5C5-5F1511138BC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67348" y="3861050"/>
            <a:ext cx="5480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12160" y="4941170"/>
            <a:ext cx="2133600" cy="365125"/>
          </a:xfrm>
          <a:prstGeom prst="rect">
            <a:avLst/>
          </a:prstGeom>
        </p:spPr>
        <p:txBody>
          <a:bodyPr/>
          <a:lstStyle/>
          <a:p>
            <a:fld id="{FED7D900-E37B-4CA6-9F2E-30AD6500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64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59632" y="4581130"/>
            <a:ext cx="2133600" cy="365125"/>
          </a:xfrm>
          <a:prstGeom prst="rect">
            <a:avLst/>
          </a:prstGeom>
        </p:spPr>
        <p:txBody>
          <a:bodyPr/>
          <a:lstStyle/>
          <a:p>
            <a:fld id="{90432EF8-D304-4535-B5C5-5F1511138BC4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67348" y="3861050"/>
            <a:ext cx="5480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12160" y="4941170"/>
            <a:ext cx="2133600" cy="365125"/>
          </a:xfrm>
          <a:prstGeom prst="rect">
            <a:avLst/>
          </a:prstGeom>
        </p:spPr>
        <p:txBody>
          <a:bodyPr/>
          <a:lstStyle/>
          <a:p>
            <a:fld id="{FED7D900-E37B-4CA6-9F2E-30AD6500C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4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64" y="404666"/>
            <a:ext cx="8229600" cy="95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153" y="6057900"/>
            <a:ext cx="7416824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657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en-US" sz="1200" b="1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•"/>
        <a:tabLst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485900" y="2862216"/>
            <a:ext cx="6172200" cy="128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Policy making and </a:t>
            </a:r>
          </a:p>
          <a:p>
            <a:r>
              <a:rPr lang="en-US" sz="4000" b="1" dirty="0" smtClean="0"/>
              <a:t>policy cycle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10188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249016" y="457200"/>
            <a:ext cx="42672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Calibri" pitchFamily="34" charset="0"/>
              </a:rPr>
              <a:t>Lobbying</a:t>
            </a:r>
            <a:endParaRPr lang="mk-MK" sz="2800" dirty="0" smtClean="0">
              <a:effectLst>
                <a:outerShdw blurRad="38100" dist="38100" dir="2700000" algn="tl">
                  <a:srgbClr val="FFFFFF"/>
                </a:outerShdw>
              </a:effectLst>
              <a:cs typeface="Calibri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1600200"/>
            <a:ext cx="8297862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000" b="1" dirty="0" smtClean="0">
                <a:cs typeface="Calibri" panose="020F0502020204030204" pitchFamily="34" charset="0"/>
              </a:rPr>
              <a:t>Communication that</a:t>
            </a:r>
            <a:r>
              <a:rPr lang="mk-MK" altLang="en-US" sz="2000" b="1" dirty="0" smtClean="0">
                <a:cs typeface="Calibri" panose="020F0502020204030204" pitchFamily="34" charset="0"/>
              </a:rPr>
              <a:t>: </a:t>
            </a:r>
            <a:r>
              <a:rPr lang="mk-MK" altLang="en-US" sz="2000" dirty="0" smtClean="0">
                <a:cs typeface="Calibri" panose="020F0502020204030204" pitchFamily="34" charset="0"/>
              </a:rPr>
              <a:t> </a:t>
            </a:r>
          </a:p>
          <a:p>
            <a:r>
              <a:rPr lang="en-US" sz="2000" dirty="0"/>
              <a:t>i</a:t>
            </a:r>
            <a:r>
              <a:rPr lang="en-US" sz="2000" dirty="0" smtClean="0"/>
              <a:t>s directed towards a legislator or employee of a legislative body</a:t>
            </a:r>
            <a:endParaRPr lang="ru-RU" sz="2000" dirty="0"/>
          </a:p>
          <a:p>
            <a:r>
              <a:rPr lang="en-US" sz="2000" dirty="0"/>
              <a:t>r</a:t>
            </a:r>
            <a:r>
              <a:rPr lang="en-US" sz="2000" dirty="0" smtClean="0"/>
              <a:t>efers </a:t>
            </a:r>
            <a:r>
              <a:rPr lang="en-US" sz="2000" smtClean="0"/>
              <a:t>to a specific </a:t>
            </a:r>
            <a:r>
              <a:rPr lang="en-US" sz="2000" dirty="0" smtClean="0"/>
              <a:t>legislation</a:t>
            </a:r>
          </a:p>
          <a:p>
            <a:r>
              <a:rPr lang="en-US" sz="2000" dirty="0" smtClean="0"/>
              <a:t>Reflects a view on that legislation</a:t>
            </a:r>
          </a:p>
          <a:p>
            <a:pPr marL="0" indent="0">
              <a:buNone/>
            </a:pPr>
            <a:endParaRPr lang="mk-MK" sz="2000" dirty="0"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b="1" dirty="0" smtClean="0"/>
              <a:t>Lobbying elements</a:t>
            </a:r>
            <a:r>
              <a:rPr lang="mk-MK" sz="2000" b="1" dirty="0" smtClean="0"/>
              <a:t>:</a:t>
            </a:r>
          </a:p>
          <a:p>
            <a:r>
              <a:rPr lang="en-US" sz="2000" dirty="0" smtClean="0"/>
              <a:t>Consensus-driven</a:t>
            </a:r>
            <a:endParaRPr lang="mk-MK" sz="2000" dirty="0"/>
          </a:p>
          <a:p>
            <a:r>
              <a:rPr lang="en-US" sz="2000" dirty="0" smtClean="0"/>
              <a:t>Negotiation</a:t>
            </a:r>
            <a:endParaRPr lang="mk-MK" sz="2000" dirty="0"/>
          </a:p>
          <a:p>
            <a:r>
              <a:rPr lang="en-US" sz="2000" dirty="0" smtClean="0"/>
              <a:t>Dialogue</a:t>
            </a:r>
            <a:endParaRPr lang="mk-MK" sz="2000" dirty="0"/>
          </a:p>
          <a:p>
            <a:r>
              <a:rPr lang="en-US" sz="2000" dirty="0" smtClean="0"/>
              <a:t>Different parties</a:t>
            </a:r>
            <a:endParaRPr lang="mk-MK" altLang="en-US" sz="1800" dirty="0" smtClean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91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9"/>
          <p:cNvSpPr>
            <a:spLocks noChangeArrowheads="1"/>
          </p:cNvSpPr>
          <p:nvPr/>
        </p:nvSpPr>
        <p:spPr bwMode="auto">
          <a:xfrm>
            <a:off x="85725" y="4494213"/>
            <a:ext cx="1851025" cy="496887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A1F2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lIns="83686" tIns="41843" rIns="83686" bIns="41843" anchor="ctr"/>
          <a:lstStyle>
            <a:lvl1pPr defTabSz="8366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66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66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latin typeface="Arial" panose="020B0604020202020204" pitchFamily="34" charset="0"/>
              </a:rPr>
              <a:t>Key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latin typeface="Arial" panose="020B0604020202020204" pitchFamily="34" charset="0"/>
              </a:rPr>
              <a:t>target groups</a:t>
            </a:r>
            <a:endParaRPr lang="en-GB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5" name="Rectangle 40"/>
          <p:cNvSpPr>
            <a:spLocks noChangeArrowheads="1"/>
          </p:cNvSpPr>
          <p:nvPr/>
        </p:nvSpPr>
        <p:spPr bwMode="auto">
          <a:xfrm>
            <a:off x="104775" y="1096963"/>
            <a:ext cx="1827213" cy="515937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A1F2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lIns="83686" tIns="41843" rIns="83686" bIns="41843" anchor="ctr"/>
          <a:lstStyle>
            <a:lvl1pPr defTabSz="8366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66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66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latin typeface="Arial" panose="020B0604020202020204" pitchFamily="34" charset="0"/>
              </a:rPr>
              <a:t>Impact on the final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latin typeface="Arial" panose="020B0604020202020204" pitchFamily="34" charset="0"/>
              </a:rPr>
              <a:t>beneficiaries</a:t>
            </a:r>
            <a:endParaRPr lang="en-GB" altLang="en-US" sz="1400" b="1" dirty="0">
              <a:latin typeface="Arial" panose="020B0604020202020204" pitchFamily="34" charset="0"/>
            </a:endParaRPr>
          </a:p>
        </p:txBody>
      </p:sp>
      <p:sp>
        <p:nvSpPr>
          <p:cNvPr id="6" name="Rectangle 41"/>
          <p:cNvSpPr>
            <a:spLocks noChangeArrowheads="1"/>
          </p:cNvSpPr>
          <p:nvPr/>
        </p:nvSpPr>
        <p:spPr bwMode="auto">
          <a:xfrm>
            <a:off x="7132638" y="4554538"/>
            <a:ext cx="1835150" cy="515937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A1F2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lIns="83686" tIns="41843" rIns="83686" bIns="41843" anchor="ctr"/>
          <a:lstStyle>
            <a:lvl1pPr defTabSz="8366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66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66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latin typeface="Arial" panose="020B0604020202020204" pitchFamily="34" charset="0"/>
              </a:rPr>
              <a:t>Managing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latin typeface="Arial" panose="020B0604020202020204" pitchFamily="34" charset="0"/>
              </a:rPr>
              <a:t>d</a:t>
            </a:r>
            <a:r>
              <a:rPr lang="en-US" altLang="en-US" sz="1400" b="1" dirty="0" smtClean="0">
                <a:latin typeface="Arial" panose="020B0604020202020204" pitchFamily="34" charset="0"/>
              </a:rPr>
              <a:t>ynamic network</a:t>
            </a:r>
            <a:endParaRPr lang="en-GB" altLang="en-US" sz="1400" b="1" dirty="0">
              <a:latin typeface="Arial" panose="020B0604020202020204" pitchFamily="34" charset="0"/>
            </a:endParaRPr>
          </a:p>
        </p:txBody>
      </p: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2030413" y="1352550"/>
            <a:ext cx="1755775" cy="1141413"/>
            <a:chOff x="1279" y="1244"/>
            <a:chExt cx="1145" cy="792"/>
          </a:xfrm>
        </p:grpSpPr>
        <p:graphicFrame>
          <p:nvGraphicFramePr>
            <p:cNvPr id="8" name="Object 9"/>
            <p:cNvGraphicFramePr>
              <a:graphicFrameLocks noChangeAspect="1"/>
            </p:cNvGraphicFramePr>
            <p:nvPr/>
          </p:nvGraphicFramePr>
          <p:xfrm>
            <a:off x="1279" y="1244"/>
            <a:ext cx="1145" cy="7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2" name="Micrografx FlowCharter 7 Document" r:id="rId3" imgW="1451610" imgH="1560195" progId="FlowCharter7.Document">
                    <p:embed/>
                  </p:oleObj>
                </mc:Choice>
                <mc:Fallback>
                  <p:oleObj name="Micrografx FlowCharter 7 Document" r:id="rId3" imgW="1451610" imgH="1560195" progId="FlowCharter7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9" y="1244"/>
                          <a:ext cx="1145" cy="792"/>
                        </a:xfrm>
                        <a:prstGeom prst="rect">
                          <a:avLst/>
                        </a:prstGeom>
                        <a:solidFill>
                          <a:srgbClr val="FFCC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AutoShape 42"/>
            <p:cNvSpPr>
              <a:spLocks noChangeArrowheads="1"/>
            </p:cNvSpPr>
            <p:nvPr/>
          </p:nvSpPr>
          <p:spPr bwMode="auto">
            <a:xfrm>
              <a:off x="1330" y="1427"/>
              <a:ext cx="809" cy="417"/>
            </a:xfrm>
            <a:prstGeom prst="octagon">
              <a:avLst>
                <a:gd name="adj" fmla="val 29287"/>
              </a:avLst>
            </a:prstGeom>
            <a:gradFill rotWithShape="0">
              <a:gsLst>
                <a:gs pos="0">
                  <a:srgbClr val="CCECFF"/>
                </a:gs>
                <a:gs pos="100000">
                  <a:srgbClr val="A7D3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83686" tIns="41843" rIns="83686" bIns="41843" anchor="ctr"/>
            <a:lstStyle>
              <a:lvl1pPr defTabSz="836613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836613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836613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836613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836613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8366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 smtClean="0">
                  <a:solidFill>
                    <a:srgbClr val="002060"/>
                  </a:solidFill>
                  <a:latin typeface="Arial" panose="020B0604020202020204" pitchFamily="34" charset="0"/>
                </a:rPr>
                <a:t>Evaluation</a:t>
              </a:r>
              <a:endParaRPr lang="en-GB" altLang="en-US" sz="1600" dirty="0">
                <a:solidFill>
                  <a:srgbClr val="00206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0" name="Rectangle 44"/>
          <p:cNvSpPr>
            <a:spLocks noChangeArrowheads="1"/>
          </p:cNvSpPr>
          <p:nvPr/>
        </p:nvSpPr>
        <p:spPr bwMode="auto">
          <a:xfrm>
            <a:off x="7400925" y="2066925"/>
            <a:ext cx="1493838" cy="515938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A1F2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lIns="83686" tIns="41843" rIns="83686" bIns="41843" anchor="ctr"/>
          <a:lstStyle>
            <a:lvl1pPr defTabSz="8366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66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66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latin typeface="Arial" panose="020B0604020202020204" pitchFamily="34" charset="0"/>
              </a:rPr>
              <a:t>Mapping of the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latin typeface="Arial" panose="020B0604020202020204" pitchFamily="34" charset="0"/>
              </a:rPr>
              <a:t>process</a:t>
            </a:r>
            <a:endParaRPr lang="en-GB" altLang="en-US" sz="1400" b="1" dirty="0">
              <a:latin typeface="Arial" panose="020B0604020202020204" pitchFamily="34" charset="0"/>
            </a:endParaRPr>
          </a:p>
        </p:txBody>
      </p:sp>
      <p:sp>
        <p:nvSpPr>
          <p:cNvPr id="11" name="Rectangle 45"/>
          <p:cNvSpPr>
            <a:spLocks noChangeArrowheads="1"/>
          </p:cNvSpPr>
          <p:nvPr/>
        </p:nvSpPr>
        <p:spPr bwMode="auto">
          <a:xfrm>
            <a:off x="7353300" y="1042988"/>
            <a:ext cx="1492250" cy="515937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A1F2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lIns="83686" tIns="41843" rIns="83686" bIns="41843" anchor="ctr"/>
          <a:lstStyle>
            <a:lvl1pPr defTabSz="8366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66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66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latin typeface="Arial" panose="020B0604020202020204" pitchFamily="34" charset="0"/>
              </a:rPr>
              <a:t>Stakeholders</a:t>
            </a:r>
            <a:endParaRPr lang="en-GB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12" name="Rectangle 47"/>
          <p:cNvSpPr>
            <a:spLocks noChangeArrowheads="1"/>
          </p:cNvSpPr>
          <p:nvPr/>
        </p:nvSpPr>
        <p:spPr bwMode="auto">
          <a:xfrm>
            <a:off x="114300" y="2835275"/>
            <a:ext cx="1797050" cy="587375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A1F2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lIns="83686" tIns="41843" rIns="83686" bIns="41843" anchor="ctr"/>
          <a:lstStyle>
            <a:lvl1pPr defTabSz="8366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66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66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latin typeface="Arial" panose="020B0604020202020204" pitchFamily="34" charset="0"/>
              </a:rPr>
              <a:t>Publicity: lobby,</a:t>
            </a:r>
            <a:endParaRPr lang="en-US" altLang="en-US" sz="14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latin typeface="Arial" panose="020B0604020202020204" pitchFamily="34" charset="0"/>
              </a:rPr>
              <a:t>media, campaign </a:t>
            </a:r>
            <a:endParaRPr lang="en-GB" altLang="en-US" sz="1400" b="1" dirty="0">
              <a:latin typeface="Arial" panose="020B0604020202020204" pitchFamily="34" charset="0"/>
            </a:endParaRPr>
          </a:p>
        </p:txBody>
      </p:sp>
      <p:sp>
        <p:nvSpPr>
          <p:cNvPr id="13" name="AutoShape 48"/>
          <p:cNvSpPr>
            <a:spLocks noChangeArrowheads="1"/>
          </p:cNvSpPr>
          <p:nvPr/>
        </p:nvSpPr>
        <p:spPr bwMode="auto">
          <a:xfrm>
            <a:off x="2058988" y="2554288"/>
            <a:ext cx="1406525" cy="1054100"/>
          </a:xfrm>
          <a:prstGeom prst="flowChartPunchedTape">
            <a:avLst/>
          </a:prstGeom>
          <a:solidFill>
            <a:srgbClr val="FF9999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lIns="83686" tIns="41843" rIns="83686" bIns="41843" anchor="ctr"/>
          <a:lstStyle>
            <a:lvl1pPr defTabSz="8366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66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66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Final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message</a:t>
            </a:r>
            <a:endParaRPr lang="en-US" altLang="en-US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4" name="AutoShape 49"/>
          <p:cNvSpPr>
            <a:spLocks noChangeArrowheads="1"/>
          </p:cNvSpPr>
          <p:nvPr/>
        </p:nvSpPr>
        <p:spPr bwMode="auto">
          <a:xfrm>
            <a:off x="5356225" y="2493963"/>
            <a:ext cx="1393825" cy="1030287"/>
          </a:xfrm>
          <a:prstGeom prst="flowChartPunchedTape">
            <a:avLst/>
          </a:prstGeom>
          <a:solidFill>
            <a:srgbClr val="FF9999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lIns="83686" tIns="41843" rIns="83686" bIns="41843" anchor="ctr"/>
          <a:lstStyle>
            <a:lvl1pPr defTabSz="8366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66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66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First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message</a:t>
            </a:r>
            <a:endParaRPr lang="en-US" altLang="en-US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5" name="AutoShape 50"/>
          <p:cNvSpPr>
            <a:spLocks noChangeArrowheads="1"/>
          </p:cNvSpPr>
          <p:nvPr/>
        </p:nvSpPr>
        <p:spPr bwMode="auto">
          <a:xfrm>
            <a:off x="3876675" y="3975100"/>
            <a:ext cx="1196975" cy="938213"/>
          </a:xfrm>
          <a:prstGeom prst="flowChartPunchedTape">
            <a:avLst/>
          </a:prstGeom>
          <a:solidFill>
            <a:srgbClr val="FF9999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lIns="83686" tIns="41843" rIns="83686" bIns="41843" anchor="ctr"/>
          <a:lstStyle>
            <a:lvl1pPr defTabSz="8366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66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66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Action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plan</a:t>
            </a:r>
            <a:endParaRPr lang="en-GB" altLang="en-US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pSp>
        <p:nvGrpSpPr>
          <p:cNvPr id="16" name="Group 67"/>
          <p:cNvGrpSpPr>
            <a:grpSpLocks/>
          </p:cNvGrpSpPr>
          <p:nvPr/>
        </p:nvGrpSpPr>
        <p:grpSpPr bwMode="auto">
          <a:xfrm>
            <a:off x="2014538" y="3644900"/>
            <a:ext cx="1812925" cy="1246188"/>
            <a:chOff x="1269" y="2761"/>
            <a:chExt cx="1142" cy="785"/>
          </a:xfrm>
        </p:grpSpPr>
        <p:graphicFrame>
          <p:nvGraphicFramePr>
            <p:cNvPr id="17" name="Object 10"/>
            <p:cNvGraphicFramePr>
              <a:graphicFrameLocks noChangeAspect="1"/>
            </p:cNvGraphicFramePr>
            <p:nvPr/>
          </p:nvGraphicFramePr>
          <p:xfrm>
            <a:off x="1269" y="2761"/>
            <a:ext cx="1142" cy="7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3" name="Micrografx FlowCharter 7 Document" r:id="rId5" imgW="1380173" imgH="1311593" progId="FlowCharter7.Document">
                    <p:embed/>
                  </p:oleObj>
                </mc:Choice>
                <mc:Fallback>
                  <p:oleObj name="Micrografx FlowCharter 7 Document" r:id="rId5" imgW="1380173" imgH="1311593" progId="FlowCharter7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9" y="2761"/>
                          <a:ext cx="1142" cy="785"/>
                        </a:xfrm>
                        <a:prstGeom prst="rect">
                          <a:avLst/>
                        </a:prstGeom>
                        <a:solidFill>
                          <a:srgbClr val="FFCC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AutoShape 51"/>
            <p:cNvSpPr>
              <a:spLocks noChangeArrowheads="1"/>
            </p:cNvSpPr>
            <p:nvPr/>
          </p:nvSpPr>
          <p:spPr bwMode="auto">
            <a:xfrm>
              <a:off x="1371" y="3002"/>
              <a:ext cx="808" cy="416"/>
            </a:xfrm>
            <a:prstGeom prst="octagon">
              <a:avLst>
                <a:gd name="adj" fmla="val 29287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A7D3FF"/>
                </a:gs>
              </a:gsLst>
              <a:path path="shape">
                <a:fillToRect l="50000" t="50000" r="50000" b="50000"/>
              </a:path>
            </a:gradFill>
            <a:ln w="19050" algn="ctr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80238" tIns="40119" rIns="80238" bIns="40119" anchor="ctr"/>
            <a:lstStyle>
              <a:lvl1pPr defTabSz="801688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801688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801688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801688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801688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8016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8016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8016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8016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 dirty="0" smtClean="0">
                  <a:solidFill>
                    <a:srgbClr val="002060"/>
                  </a:solidFill>
                  <a:latin typeface="Arial" panose="020B0604020202020204" pitchFamily="34" charset="0"/>
                </a:rPr>
                <a:t>Preparation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 dirty="0" smtClean="0">
                  <a:solidFill>
                    <a:srgbClr val="002060"/>
                  </a:solidFill>
                  <a:latin typeface="Arial" panose="020B0604020202020204" pitchFamily="34" charset="0"/>
                </a:rPr>
                <a:t>for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 dirty="0" smtClean="0">
                  <a:solidFill>
                    <a:srgbClr val="002060"/>
                  </a:solidFill>
                  <a:latin typeface="Arial" panose="020B0604020202020204" pitchFamily="34" charset="0"/>
                </a:rPr>
                <a:t>implementation</a:t>
              </a:r>
              <a:endParaRPr lang="en-GB" altLang="en-US" sz="1400" dirty="0">
                <a:solidFill>
                  <a:srgbClr val="00206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9" name="Group 65"/>
          <p:cNvGrpSpPr>
            <a:grpSpLocks/>
          </p:cNvGrpSpPr>
          <p:nvPr/>
        </p:nvGrpSpPr>
        <p:grpSpPr bwMode="auto">
          <a:xfrm>
            <a:off x="5157788" y="1281113"/>
            <a:ext cx="1771650" cy="1193800"/>
            <a:chOff x="3249" y="1250"/>
            <a:chExt cx="1147" cy="774"/>
          </a:xfrm>
        </p:grpSpPr>
        <p:graphicFrame>
          <p:nvGraphicFramePr>
            <p:cNvPr id="20" name="Object 11"/>
            <p:cNvGraphicFramePr>
              <a:graphicFrameLocks noChangeAspect="1"/>
            </p:cNvGraphicFramePr>
            <p:nvPr/>
          </p:nvGraphicFramePr>
          <p:xfrm>
            <a:off x="3249" y="1250"/>
            <a:ext cx="1147" cy="7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4" name="Micrografx FlowCharter 7 Document" r:id="rId7" imgW="1505903" imgH="1451610" progId="FlowCharter7.Document">
                    <p:embed/>
                  </p:oleObj>
                </mc:Choice>
                <mc:Fallback>
                  <p:oleObj name="Micrografx FlowCharter 7 Document" r:id="rId7" imgW="1505903" imgH="1451610" progId="FlowCharter7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9" y="1250"/>
                          <a:ext cx="1147" cy="774"/>
                        </a:xfrm>
                        <a:prstGeom prst="rect">
                          <a:avLst/>
                        </a:prstGeom>
                        <a:solidFill>
                          <a:srgbClr val="FFCC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AutoShape 52"/>
            <p:cNvSpPr>
              <a:spLocks noChangeArrowheads="1"/>
            </p:cNvSpPr>
            <p:nvPr/>
          </p:nvSpPr>
          <p:spPr bwMode="auto">
            <a:xfrm>
              <a:off x="3422" y="1418"/>
              <a:ext cx="809" cy="417"/>
            </a:xfrm>
            <a:prstGeom prst="octagon">
              <a:avLst>
                <a:gd name="adj" fmla="val 29287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A7D3FF"/>
                </a:gs>
              </a:gsLst>
              <a:path path="shape">
                <a:fillToRect l="50000" t="50000" r="50000" b="50000"/>
              </a:path>
            </a:gradFill>
            <a:ln w="19050" algn="ctr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80238" tIns="40119" rIns="80238" bIns="40119" anchor="ctr"/>
            <a:lstStyle>
              <a:lvl1pPr marL="401638" indent="-401638" defTabSz="801688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801688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801688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801688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801688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8016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8016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8016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8016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 smtClean="0">
                  <a:solidFill>
                    <a:srgbClr val="002060"/>
                  </a:solidFill>
                  <a:latin typeface="Arial" panose="020B0604020202020204" pitchFamily="34" charset="0"/>
                </a:rPr>
                <a:t>Facts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 smtClean="0">
                  <a:solidFill>
                    <a:srgbClr val="002060"/>
                  </a:solidFill>
                  <a:latin typeface="Arial" panose="020B0604020202020204" pitchFamily="34" charset="0"/>
                </a:rPr>
                <a:t>finding</a:t>
              </a:r>
              <a:endParaRPr lang="en-GB" altLang="en-US" sz="1600" dirty="0">
                <a:solidFill>
                  <a:srgbClr val="00206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2" name="AutoShape 53"/>
          <p:cNvSpPr>
            <a:spLocks noChangeArrowheads="1"/>
          </p:cNvSpPr>
          <p:nvPr/>
        </p:nvSpPr>
        <p:spPr bwMode="auto">
          <a:xfrm>
            <a:off x="3927475" y="1217613"/>
            <a:ext cx="1173163" cy="942975"/>
          </a:xfrm>
          <a:prstGeom prst="flowChartPunchedTape">
            <a:avLst/>
          </a:prstGeom>
          <a:solidFill>
            <a:srgbClr val="FF9999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lIns="83686" tIns="41843" rIns="83686" bIns="41843" anchor="ctr"/>
          <a:lstStyle>
            <a:lvl1pPr defTabSz="8366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66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66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Defining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the issue</a:t>
            </a:r>
            <a:endParaRPr lang="en-GB" altLang="en-US" sz="1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3" name="Rectangle 54"/>
          <p:cNvSpPr>
            <a:spLocks noChangeArrowheads="1"/>
          </p:cNvSpPr>
          <p:nvPr/>
        </p:nvSpPr>
        <p:spPr bwMode="auto">
          <a:xfrm>
            <a:off x="5000625" y="566738"/>
            <a:ext cx="2055813" cy="515937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A1F2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lIns="83686" tIns="41843" rIns="83686" bIns="41843" anchor="ctr"/>
          <a:lstStyle>
            <a:lvl1pPr defTabSz="8366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66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66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latin typeface="Arial" panose="020B0604020202020204" pitchFamily="34" charset="0"/>
              </a:rPr>
              <a:t>Consultations with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latin typeface="Arial" panose="020B0604020202020204" pitchFamily="34" charset="0"/>
              </a:rPr>
              <a:t>beneficiaries</a:t>
            </a:r>
            <a:endParaRPr lang="en-GB" altLang="en-US" sz="1400" b="1" dirty="0">
              <a:latin typeface="Arial" panose="020B0604020202020204" pitchFamily="34" charset="0"/>
            </a:endParaRPr>
          </a:p>
        </p:txBody>
      </p:sp>
      <p:sp>
        <p:nvSpPr>
          <p:cNvPr id="24" name="Rectangle 57"/>
          <p:cNvSpPr>
            <a:spLocks noChangeArrowheads="1"/>
          </p:cNvSpPr>
          <p:nvPr/>
        </p:nvSpPr>
        <p:spPr bwMode="auto">
          <a:xfrm>
            <a:off x="3752850" y="5194300"/>
            <a:ext cx="1492250" cy="515938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A1F2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lIns="83686" tIns="41843" rIns="83686" bIns="41843" anchor="ctr"/>
          <a:lstStyle>
            <a:lvl1pPr defTabSz="8366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66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66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latin typeface="Arial" panose="020B0604020202020204" pitchFamily="34" charset="0"/>
              </a:rPr>
              <a:t>Resources</a:t>
            </a:r>
            <a:endParaRPr lang="en-GB" altLang="en-US" sz="1600" b="1" dirty="0">
              <a:latin typeface="Arial" panose="020B0604020202020204" pitchFamily="34" charset="0"/>
            </a:endParaRPr>
          </a:p>
        </p:txBody>
      </p:sp>
      <p:grpSp>
        <p:nvGrpSpPr>
          <p:cNvPr id="25" name="Group 66"/>
          <p:cNvGrpSpPr>
            <a:grpSpLocks/>
          </p:cNvGrpSpPr>
          <p:nvPr/>
        </p:nvGrpSpPr>
        <p:grpSpPr bwMode="auto">
          <a:xfrm>
            <a:off x="5189538" y="3652838"/>
            <a:ext cx="1825625" cy="1290637"/>
            <a:chOff x="3269" y="2766"/>
            <a:chExt cx="1150" cy="813"/>
          </a:xfrm>
        </p:grpSpPr>
        <p:graphicFrame>
          <p:nvGraphicFramePr>
            <p:cNvPr id="26" name="Object 12"/>
            <p:cNvGraphicFramePr>
              <a:graphicFrameLocks noChangeAspect="1"/>
            </p:cNvGraphicFramePr>
            <p:nvPr/>
          </p:nvGraphicFramePr>
          <p:xfrm>
            <a:off x="3269" y="2766"/>
            <a:ext cx="1150" cy="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5" name="Micrografx FlowCharter 7 Document" r:id="rId9" imgW="1571625" imgH="1420178" progId="FlowCharter7.Document">
                    <p:embed/>
                  </p:oleObj>
                </mc:Choice>
                <mc:Fallback>
                  <p:oleObj name="Micrografx FlowCharter 7 Document" r:id="rId9" imgW="1571625" imgH="1420178" progId="FlowCharter7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9" y="2766"/>
                          <a:ext cx="1150" cy="813"/>
                        </a:xfrm>
                        <a:prstGeom prst="rect">
                          <a:avLst/>
                        </a:prstGeom>
                        <a:solidFill>
                          <a:srgbClr val="FFCC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AutoShape 58"/>
            <p:cNvSpPr>
              <a:spLocks noChangeArrowheads="1"/>
            </p:cNvSpPr>
            <p:nvPr/>
          </p:nvSpPr>
          <p:spPr bwMode="auto">
            <a:xfrm>
              <a:off x="3546" y="2981"/>
              <a:ext cx="809" cy="417"/>
            </a:xfrm>
            <a:prstGeom prst="octagon">
              <a:avLst>
                <a:gd name="adj" fmla="val 29287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A7D3FF"/>
                </a:gs>
              </a:gsLst>
              <a:path path="shape">
                <a:fillToRect l="50000" t="50000" r="50000" b="50000"/>
              </a:path>
            </a:gradFill>
            <a:ln w="19050" algn="ctr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80238" tIns="40119" rIns="80238" bIns="40119" anchor="ctr"/>
            <a:lstStyle>
              <a:lvl1pPr marL="401638" indent="-401638" defTabSz="801688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defTabSz="801688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defTabSz="801688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defTabSz="801688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defTabSz="801688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8016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8016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8016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801688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 smtClean="0">
                  <a:solidFill>
                    <a:srgbClr val="002060"/>
                  </a:solidFill>
                  <a:latin typeface="Arial" panose="020B0604020202020204" pitchFamily="34" charset="0"/>
                </a:rPr>
                <a:t>Coalition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 smtClean="0">
                  <a:solidFill>
                    <a:srgbClr val="002060"/>
                  </a:solidFill>
                  <a:latin typeface="Arial" panose="020B0604020202020204" pitchFamily="34" charset="0"/>
                </a:rPr>
                <a:t>building</a:t>
              </a:r>
              <a:endParaRPr lang="en-GB" altLang="en-US" sz="1600" b="1" dirty="0">
                <a:solidFill>
                  <a:srgbClr val="00206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8" name="Oval 59"/>
          <p:cNvSpPr>
            <a:spLocks noChangeArrowheads="1"/>
          </p:cNvSpPr>
          <p:nvPr/>
        </p:nvSpPr>
        <p:spPr bwMode="auto">
          <a:xfrm>
            <a:off x="1785938" y="423863"/>
            <a:ext cx="1976437" cy="7175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" b="1" dirty="0" smtClean="0">
                <a:latin typeface="Arial" panose="020B0604020202020204" pitchFamily="34" charset="0"/>
              </a:rPr>
              <a:t>Identification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" b="1" dirty="0" smtClean="0">
                <a:latin typeface="Arial" panose="020B0604020202020204" pitchFamily="34" charset="0"/>
              </a:rPr>
              <a:t>of the issue</a:t>
            </a:r>
            <a:endParaRPr lang="en-GB" altLang="en-US" sz="1500" b="1" dirty="0">
              <a:latin typeface="Arial" panose="020B0604020202020204" pitchFamily="34" charset="0"/>
            </a:endParaRPr>
          </a:p>
        </p:txBody>
      </p:sp>
      <p:sp>
        <p:nvSpPr>
          <p:cNvPr id="29" name="AutoShape 63"/>
          <p:cNvSpPr>
            <a:spLocks noChangeArrowheads="1"/>
          </p:cNvSpPr>
          <p:nvPr/>
        </p:nvSpPr>
        <p:spPr bwMode="auto">
          <a:xfrm rot="267846">
            <a:off x="3225800" y="1047750"/>
            <a:ext cx="1352550" cy="323850"/>
          </a:xfrm>
          <a:prstGeom prst="lightningBol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bs-Latn-BA" altLang="en-US" sz="1800">
              <a:latin typeface="Arial" panose="020B0604020202020204" pitchFamily="34" charset="0"/>
            </a:endParaRPr>
          </a:p>
        </p:txBody>
      </p:sp>
      <p:sp>
        <p:nvSpPr>
          <p:cNvPr id="30" name="Rectangle 64"/>
          <p:cNvSpPr>
            <a:spLocks noChangeArrowheads="1"/>
          </p:cNvSpPr>
          <p:nvPr/>
        </p:nvSpPr>
        <p:spPr bwMode="auto">
          <a:xfrm>
            <a:off x="7272338" y="3551238"/>
            <a:ext cx="1492250" cy="515937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A1F2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lIns="83686" tIns="41843" rIns="83686" bIns="41843" anchor="ctr"/>
          <a:lstStyle>
            <a:lvl1pPr defTabSz="8366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366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366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366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366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latin typeface="Arial" panose="020B0604020202020204" pitchFamily="34" charset="0"/>
              </a:rPr>
              <a:t>Networking</a:t>
            </a:r>
            <a:endParaRPr lang="en-GB" altLang="en-US" sz="16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65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2" grpId="0" animBg="1"/>
      <p:bldP spid="23" grpId="0" animBg="1"/>
      <p:bldP spid="24" grpId="0" animBg="1"/>
      <p:bldP spid="28" grpId="0" animBg="1"/>
      <p:bldP spid="29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2514600"/>
            <a:ext cx="8061325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Calibri" pitchFamily="34" charset="0"/>
              </a:rPr>
              <a:t>Identification of the policy issue</a:t>
            </a:r>
            <a:endParaRPr lang="mk-MK" sz="2800" dirty="0" smtClean="0">
              <a:effectLst>
                <a:outerShdw blurRad="38100" dist="38100" dir="2700000" algn="tl">
                  <a:srgbClr val="FFFFFF"/>
                </a:outerShdw>
              </a:effectLst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91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41338" y="1556792"/>
            <a:ext cx="8297862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GB" sz="2600" dirty="0" smtClean="0"/>
              <a:t>How </a:t>
            </a:r>
            <a:r>
              <a:rPr lang="en-GB" sz="2600" dirty="0"/>
              <a:t>did it occur? What are the root causes of the problem? What are the consequences?</a:t>
            </a:r>
            <a:endParaRPr lang="en-US" sz="2600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GB" sz="2600" dirty="0"/>
              <a:t>Why is it important to solve this problem?</a:t>
            </a:r>
            <a:endParaRPr lang="en-US" sz="2600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GB" sz="2600" dirty="0"/>
              <a:t>Who should be involved in solving the problem?</a:t>
            </a:r>
            <a:endParaRPr lang="en-US" sz="2600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GB" sz="2600" dirty="0"/>
              <a:t>Who are the stakeholders and how does this problem affects them?</a:t>
            </a:r>
            <a:endParaRPr lang="en-US" sz="2600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GB" sz="2600" dirty="0"/>
              <a:t>Why solving the problem would be important for the stakeholders?</a:t>
            </a:r>
            <a:endParaRPr lang="en-US" sz="2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mk-MK" altLang="en-US" sz="2600" dirty="0" smtClean="0"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mk-MK" altLang="en-US" sz="2600" dirty="0" smtClean="0"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2600" b="1" dirty="0" smtClean="0"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2600" b="1" dirty="0" smtClean="0"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2600" b="1" dirty="0" smtClean="0"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2600" b="1" dirty="0" smtClean="0"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mk-MK" altLang="en-US" sz="2600" b="1" dirty="0" smtClean="0"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mk-MK" altLang="en-US" sz="2600" dirty="0" smtClean="0">
              <a:cs typeface="Calibri" panose="020F050202020403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43608" y="381000"/>
            <a:ext cx="7272808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Calibri" pitchFamily="34" charset="0"/>
              </a:rPr>
              <a:t>Policy issue facts </a:t>
            </a:r>
            <a:r>
              <a:rPr lang="mk-MK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Calibri" pitchFamily="34" charset="0"/>
              </a:rPr>
              <a:t>– 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Calibri" pitchFamily="34" charset="0"/>
              </a:rPr>
              <a:t>defining the problem</a:t>
            </a:r>
            <a:endParaRPr lang="mk-MK" sz="3200" dirty="0" smtClean="0">
              <a:effectLst>
                <a:outerShdw blurRad="38100" dist="38100" dir="2700000" algn="tl">
                  <a:srgbClr val="FFFFFF"/>
                </a:outerShdw>
              </a:effectLst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32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41338" y="1676400"/>
            <a:ext cx="8297862" cy="350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400" dirty="0" smtClean="0">
                <a:cs typeface="Calibri" panose="020F0502020204030204" pitchFamily="34" charset="0"/>
              </a:rPr>
              <a:t>High level of corruption in the universities</a:t>
            </a:r>
            <a:endParaRPr lang="mk-MK" altLang="en-US" sz="2000" dirty="0" smtClean="0"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endParaRPr lang="mk-MK" altLang="en-US" sz="2000" dirty="0" smtClean="0"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2400" dirty="0" smtClean="0">
                <a:cs typeface="Calibri" panose="020F0502020204030204" pitchFamily="34" charset="0"/>
              </a:rPr>
              <a:t>Farmers can not market their products</a:t>
            </a:r>
          </a:p>
          <a:p>
            <a:pPr>
              <a:spcBef>
                <a:spcPct val="0"/>
              </a:spcBef>
            </a:pPr>
            <a:endParaRPr lang="mk-MK" altLang="en-US" sz="2400" dirty="0" smtClean="0"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2400" dirty="0" smtClean="0">
                <a:cs typeface="Calibri" panose="020F0502020204030204" pitchFamily="34" charset="0"/>
              </a:rPr>
              <a:t>Youth is not involved in the decision making on local level</a:t>
            </a:r>
          </a:p>
          <a:p>
            <a:pPr marL="0" indent="0">
              <a:spcBef>
                <a:spcPct val="0"/>
              </a:spcBef>
              <a:buNone/>
            </a:pPr>
            <a:endParaRPr lang="mk-MK" altLang="en-US" sz="2000" dirty="0"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2400" dirty="0" smtClean="0">
                <a:cs typeface="Calibri" panose="020F0502020204030204" pitchFamily="34" charset="0"/>
              </a:rPr>
              <a:t>Religious communities interfere in the political processes</a:t>
            </a:r>
            <a:endParaRPr lang="mk-MK" altLang="en-US" sz="2400" dirty="0" smtClean="0"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endParaRPr lang="mk-MK" altLang="en-US" sz="2400" dirty="0" smtClean="0"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2400" dirty="0" smtClean="0">
                <a:cs typeface="Calibri" panose="020F0502020204030204" pitchFamily="34" charset="0"/>
              </a:rPr>
              <a:t>Hate speech is promoted on the internet</a:t>
            </a:r>
            <a:endParaRPr lang="mk-MK" altLang="en-US" sz="1800" dirty="0" smtClean="0">
              <a:cs typeface="Calibri" panose="020F050202020403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12776" y="457200"/>
            <a:ext cx="6127576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Calibri" pitchFamily="34" charset="0"/>
              </a:rPr>
              <a:t>Examples of defined policy issues</a:t>
            </a:r>
            <a:r>
              <a:rPr lang="mk-MK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Calibri" pitchFamily="34" charset="0"/>
              </a:rPr>
              <a:t>:	</a:t>
            </a:r>
            <a:endParaRPr lang="mk-MK" sz="2800" dirty="0" smtClean="0">
              <a:effectLst>
                <a:outerShdw blurRad="38100" dist="38100" dir="2700000" algn="tl">
                  <a:srgbClr val="FFFFFF"/>
                </a:outerShdw>
              </a:effectLst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60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74" y="457677"/>
            <a:ext cx="8589298" cy="600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76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smtClean="0"/>
              <a:t>Public policy </a:t>
            </a:r>
            <a:r>
              <a:rPr lang="mk-MK" altLang="en-US" sz="3200" dirty="0" smtClean="0"/>
              <a:t>– </a:t>
            </a:r>
            <a:r>
              <a:rPr lang="en-US" altLang="en-US" sz="3200" dirty="0" smtClean="0"/>
              <a:t>definition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4000"/>
            <a:ext cx="8229600" cy="3505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i="1" dirty="0" smtClean="0"/>
              <a:t>Public </a:t>
            </a:r>
            <a:r>
              <a:rPr lang="en-US" sz="2800" b="1" i="1" dirty="0"/>
              <a:t>policy </a:t>
            </a:r>
            <a:r>
              <a:rPr lang="en-US" sz="2800" dirty="0"/>
              <a:t>is what the </a:t>
            </a:r>
            <a:r>
              <a:rPr lang="en-US" sz="2800" dirty="0" smtClean="0"/>
              <a:t>Government </a:t>
            </a:r>
            <a:r>
              <a:rPr lang="en-US" sz="2800" dirty="0"/>
              <a:t>chooses to do, or not to do</a:t>
            </a:r>
            <a:r>
              <a:rPr lang="mk-MK" altLang="en-US" sz="2800" dirty="0" smtClean="0"/>
              <a:t>.</a:t>
            </a:r>
            <a:r>
              <a:rPr lang="en-US" altLang="en-US" sz="2800" dirty="0" smtClean="0"/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mk-MK" altLang="en-US" sz="2800" dirty="0" smtClean="0"/>
              <a:t>    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Thomas Dye</a:t>
            </a:r>
            <a:r>
              <a:rPr lang="en-US" altLang="en-US" sz="2800" dirty="0" smtClean="0"/>
              <a:t>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2800" dirty="0" smtClean="0"/>
          </a:p>
          <a:p>
            <a:pPr>
              <a:defRPr/>
            </a:pPr>
            <a:r>
              <a:rPr lang="en-US" sz="2800" b="1" i="1" dirty="0"/>
              <a:t>Public policy </a:t>
            </a:r>
            <a:r>
              <a:rPr lang="en-US" sz="2800" dirty="0"/>
              <a:t>consists of political decisions for implementing programs to achieve societal goals</a:t>
            </a:r>
            <a:r>
              <a:rPr lang="mk-MK" altLang="en-US" sz="2800" dirty="0" smtClean="0"/>
              <a:t>.</a:t>
            </a:r>
            <a:endParaRPr lang="en-US" altLang="en-US" sz="28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mk-MK" altLang="en-US" sz="2800" dirty="0" smtClean="0"/>
              <a:t>    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Charles L. Cochran and Eloise F. Malone</a:t>
            </a:r>
            <a:r>
              <a:rPr lang="mk-MK" altLang="en-US" sz="2800" i="1" dirty="0" smtClean="0"/>
              <a:t>)</a:t>
            </a:r>
            <a:endParaRPr lang="en-US" altLang="en-US" sz="2800" i="1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70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ru-RU" altLang="en-US" sz="2800" dirty="0" smtClean="0"/>
              <a:t>“</a:t>
            </a:r>
            <a:r>
              <a:rPr lang="en-US" altLang="en-US" sz="2800" b="1" dirty="0" smtClean="0"/>
              <a:t>Process </a:t>
            </a:r>
            <a:r>
              <a:rPr lang="en-US" altLang="en-US" sz="2800" dirty="0" smtClean="0"/>
              <a:t>to undertake or not activities by the Government, Parliament and municipalities on the local level in order to solve a problem or group of connected problems, as well as a way to determine directions for achieving certain objectives</a:t>
            </a:r>
            <a:r>
              <a:rPr lang="ru-RU" altLang="en-US" sz="2800" dirty="0" smtClean="0"/>
              <a:t>”</a:t>
            </a:r>
            <a:r>
              <a:rPr lang="en-US" altLang="en-US" sz="28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mk-MK" altLang="en-US" sz="2800" i="1" dirty="0" smtClean="0"/>
              <a:t>(</a:t>
            </a:r>
            <a:r>
              <a:rPr lang="en-US" altLang="en-US" sz="2800" i="1" dirty="0" smtClean="0"/>
              <a:t>Methodology for policy creation of the Government of Macedonia</a:t>
            </a:r>
            <a:r>
              <a:rPr lang="mk-MK" altLang="en-US" sz="2800" i="1" dirty="0" smtClean="0"/>
              <a:t>)</a:t>
            </a:r>
            <a:endParaRPr lang="en-US" altLang="en-US" sz="28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3200" dirty="0" smtClean="0"/>
              <a:t>Public policy </a:t>
            </a:r>
            <a:r>
              <a:rPr lang="mk-MK" altLang="en-US" sz="3200" dirty="0" smtClean="0"/>
              <a:t>– </a:t>
            </a:r>
            <a:r>
              <a:rPr lang="en-US" altLang="en-US" sz="3200" dirty="0" smtClean="0"/>
              <a:t>definition (2)</a:t>
            </a:r>
          </a:p>
        </p:txBody>
      </p:sp>
    </p:spTree>
    <p:extLst>
      <p:ext uri="{BB962C8B-B14F-4D97-AF65-F5344CB8AC3E}">
        <p14:creationId xmlns:p14="http://schemas.microsoft.com/office/powerpoint/2010/main" val="94690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 txBox="1">
            <a:spLocks noChangeArrowheads="1"/>
          </p:cNvSpPr>
          <p:nvPr/>
        </p:nvSpPr>
        <p:spPr bwMode="auto">
          <a:xfrm>
            <a:off x="1752600" y="304800"/>
            <a:ext cx="6096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 smtClean="0"/>
              <a:t>Policy creation – linear model</a:t>
            </a:r>
            <a:endParaRPr lang="en-US" altLang="en-US" sz="44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39750" y="5133975"/>
            <a:ext cx="86042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ct val="40000"/>
              </a:spcAft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GB" altLang="en-US" sz="2600" dirty="0">
                <a:solidFill>
                  <a:srgbClr val="FF0000"/>
                </a:solidFill>
                <a:latin typeface="Arial" panose="020B0604020202020204" pitchFamily="34" charset="0"/>
              </a:rPr>
              <a:t>						</a:t>
            </a:r>
            <a:r>
              <a:rPr lang="en-US" altLang="en-US" sz="2600" dirty="0" smtClean="0">
                <a:solidFill>
                  <a:srgbClr val="FF0000"/>
                </a:solidFill>
                <a:latin typeface="Arial" panose="020B0604020202020204" pitchFamily="34" charset="0"/>
              </a:rPr>
              <a:t>Monitoring and evaluation</a:t>
            </a:r>
            <a:endParaRPr lang="en-US" altLang="en-US" sz="26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611188" y="1100138"/>
            <a:ext cx="8208962" cy="941387"/>
            <a:chOff x="158" y="1207"/>
            <a:chExt cx="5171" cy="593"/>
          </a:xfrm>
        </p:grpSpPr>
        <p:sp>
          <p:nvSpPr>
            <p:cNvPr id="8212" name="Text Box 5"/>
            <p:cNvSpPr txBox="1">
              <a:spLocks noChangeArrowheads="1"/>
            </p:cNvSpPr>
            <p:nvPr/>
          </p:nvSpPr>
          <p:spPr bwMode="auto">
            <a:xfrm>
              <a:off x="158" y="1207"/>
              <a:ext cx="51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Problem identification</a:t>
              </a:r>
              <a:endPara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13" name="Freeform 6"/>
            <p:cNvSpPr>
              <a:spLocks/>
            </p:cNvSpPr>
            <p:nvPr/>
          </p:nvSpPr>
          <p:spPr bwMode="auto">
            <a:xfrm>
              <a:off x="274" y="1496"/>
              <a:ext cx="247" cy="304"/>
            </a:xfrm>
            <a:custGeom>
              <a:avLst/>
              <a:gdLst>
                <a:gd name="T0" fmla="*/ 20 w 247"/>
                <a:gd name="T1" fmla="*/ 0 h 304"/>
                <a:gd name="T2" fmla="*/ 38 w 247"/>
                <a:gd name="T3" fmla="*/ 257 h 304"/>
                <a:gd name="T4" fmla="*/ 247 w 247"/>
                <a:gd name="T5" fmla="*/ 285 h 304"/>
                <a:gd name="T6" fmla="*/ 0 60000 65536"/>
                <a:gd name="T7" fmla="*/ 0 60000 65536"/>
                <a:gd name="T8" fmla="*/ 0 60000 65536"/>
                <a:gd name="T9" fmla="*/ 0 w 247"/>
                <a:gd name="T10" fmla="*/ 0 h 304"/>
                <a:gd name="T11" fmla="*/ 247 w 247"/>
                <a:gd name="T12" fmla="*/ 304 h 3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7" h="304">
                  <a:moveTo>
                    <a:pt x="20" y="0"/>
                  </a:moveTo>
                  <a:cubicBezTo>
                    <a:pt x="23" y="44"/>
                    <a:pt x="0" y="210"/>
                    <a:pt x="38" y="257"/>
                  </a:cubicBezTo>
                  <a:cubicBezTo>
                    <a:pt x="76" y="304"/>
                    <a:pt x="204" y="279"/>
                    <a:pt x="247" y="285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arrow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197" name="Group 7"/>
          <p:cNvGrpSpPr>
            <a:grpSpLocks/>
          </p:cNvGrpSpPr>
          <p:nvPr/>
        </p:nvGrpSpPr>
        <p:grpSpPr bwMode="auto">
          <a:xfrm>
            <a:off x="611188" y="1676400"/>
            <a:ext cx="8785225" cy="982663"/>
            <a:chOff x="226" y="1570"/>
            <a:chExt cx="5534" cy="619"/>
          </a:xfrm>
        </p:grpSpPr>
        <p:sp>
          <p:nvSpPr>
            <p:cNvPr id="8210" name="Rectangle 8"/>
            <p:cNvSpPr>
              <a:spLocks noChangeArrowheads="1"/>
            </p:cNvSpPr>
            <p:nvPr/>
          </p:nvSpPr>
          <p:spPr bwMode="auto">
            <a:xfrm>
              <a:off x="226" y="1570"/>
              <a:ext cx="5534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469900" indent="-4699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Aft>
                  <a:spcPct val="40000"/>
                </a:spcAft>
                <a:buClr>
                  <a:schemeClr val="accent2"/>
                </a:buClr>
                <a:buFont typeface="Wingdings" panose="05000000000000000000" pitchFamily="2" charset="2"/>
                <a:buNone/>
              </a:pPr>
              <a:r>
                <a:rPr lang="en-GB" altLang="en-US" sz="2600" dirty="0">
                  <a:solidFill>
                    <a:srgbClr val="FF0000"/>
                  </a:solidFill>
                  <a:latin typeface="Arial" panose="020B0604020202020204" pitchFamily="34" charset="0"/>
                </a:rPr>
                <a:t>	   </a:t>
              </a:r>
              <a:r>
                <a:rPr lang="en-US" altLang="en-US" sz="2600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Researching the problem</a:t>
              </a:r>
              <a:endParaRPr lang="en-GB" altLang="en-US" sz="26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11" name="Freeform 9"/>
            <p:cNvSpPr>
              <a:spLocks/>
            </p:cNvSpPr>
            <p:nvPr/>
          </p:nvSpPr>
          <p:spPr bwMode="auto">
            <a:xfrm>
              <a:off x="841" y="1885"/>
              <a:ext cx="247" cy="304"/>
            </a:xfrm>
            <a:custGeom>
              <a:avLst/>
              <a:gdLst>
                <a:gd name="T0" fmla="*/ 20 w 247"/>
                <a:gd name="T1" fmla="*/ 0 h 304"/>
                <a:gd name="T2" fmla="*/ 38 w 247"/>
                <a:gd name="T3" fmla="*/ 257 h 304"/>
                <a:gd name="T4" fmla="*/ 247 w 247"/>
                <a:gd name="T5" fmla="*/ 285 h 304"/>
                <a:gd name="T6" fmla="*/ 0 60000 65536"/>
                <a:gd name="T7" fmla="*/ 0 60000 65536"/>
                <a:gd name="T8" fmla="*/ 0 60000 65536"/>
                <a:gd name="T9" fmla="*/ 0 w 247"/>
                <a:gd name="T10" fmla="*/ 0 h 304"/>
                <a:gd name="T11" fmla="*/ 247 w 247"/>
                <a:gd name="T12" fmla="*/ 304 h 3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7" h="304">
                  <a:moveTo>
                    <a:pt x="20" y="0"/>
                  </a:moveTo>
                  <a:cubicBezTo>
                    <a:pt x="23" y="44"/>
                    <a:pt x="0" y="210"/>
                    <a:pt x="38" y="257"/>
                  </a:cubicBezTo>
                  <a:cubicBezTo>
                    <a:pt x="76" y="304"/>
                    <a:pt x="204" y="279"/>
                    <a:pt x="247" y="285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arrow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684213" y="2397125"/>
            <a:ext cx="8231187" cy="1008063"/>
            <a:chOff x="113" y="2024"/>
            <a:chExt cx="5534" cy="635"/>
          </a:xfrm>
        </p:grpSpPr>
        <p:sp>
          <p:nvSpPr>
            <p:cNvPr id="8208" name="Rectangle 11"/>
            <p:cNvSpPr>
              <a:spLocks noChangeArrowheads="1"/>
            </p:cNvSpPr>
            <p:nvPr/>
          </p:nvSpPr>
          <p:spPr bwMode="auto">
            <a:xfrm>
              <a:off x="113" y="2024"/>
              <a:ext cx="553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469900" indent="-4699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Aft>
                  <a:spcPct val="40000"/>
                </a:spcAft>
                <a:buClr>
                  <a:schemeClr val="accent2"/>
                </a:buClr>
                <a:buFont typeface="Wingdings" panose="05000000000000000000" pitchFamily="2" charset="2"/>
                <a:buNone/>
              </a:pPr>
              <a:r>
                <a:rPr lang="en-GB" altLang="en-US" sz="2600" dirty="0">
                  <a:solidFill>
                    <a:srgbClr val="FF0000"/>
                  </a:solidFill>
                  <a:latin typeface="Arial" panose="020B0604020202020204" pitchFamily="34" charset="0"/>
                </a:rPr>
                <a:t>		     </a:t>
              </a:r>
              <a:r>
                <a:rPr lang="en-US" altLang="en-US" sz="2600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Analysis and developing options</a:t>
              </a:r>
              <a:endParaRPr lang="en-GB" altLang="en-US" sz="26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9" name="Freeform 12"/>
            <p:cNvSpPr>
              <a:spLocks/>
            </p:cNvSpPr>
            <p:nvPr/>
          </p:nvSpPr>
          <p:spPr bwMode="auto">
            <a:xfrm>
              <a:off x="1182" y="2355"/>
              <a:ext cx="247" cy="304"/>
            </a:xfrm>
            <a:custGeom>
              <a:avLst/>
              <a:gdLst>
                <a:gd name="T0" fmla="*/ 20 w 247"/>
                <a:gd name="T1" fmla="*/ 0 h 304"/>
                <a:gd name="T2" fmla="*/ 38 w 247"/>
                <a:gd name="T3" fmla="*/ 257 h 304"/>
                <a:gd name="T4" fmla="*/ 247 w 247"/>
                <a:gd name="T5" fmla="*/ 285 h 304"/>
                <a:gd name="T6" fmla="*/ 0 60000 65536"/>
                <a:gd name="T7" fmla="*/ 0 60000 65536"/>
                <a:gd name="T8" fmla="*/ 0 60000 65536"/>
                <a:gd name="T9" fmla="*/ 0 w 247"/>
                <a:gd name="T10" fmla="*/ 0 h 304"/>
                <a:gd name="T11" fmla="*/ 247 w 247"/>
                <a:gd name="T12" fmla="*/ 304 h 3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7" h="304">
                  <a:moveTo>
                    <a:pt x="20" y="0"/>
                  </a:moveTo>
                  <a:cubicBezTo>
                    <a:pt x="23" y="44"/>
                    <a:pt x="0" y="210"/>
                    <a:pt x="38" y="257"/>
                  </a:cubicBezTo>
                  <a:cubicBezTo>
                    <a:pt x="76" y="304"/>
                    <a:pt x="204" y="279"/>
                    <a:pt x="247" y="285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arrow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5" name="Group 13"/>
          <p:cNvGrpSpPr>
            <a:grpSpLocks/>
          </p:cNvGrpSpPr>
          <p:nvPr/>
        </p:nvGrpSpPr>
        <p:grpSpPr bwMode="auto">
          <a:xfrm>
            <a:off x="684213" y="3117850"/>
            <a:ext cx="8929687" cy="965200"/>
            <a:chOff x="113" y="2459"/>
            <a:chExt cx="5534" cy="608"/>
          </a:xfrm>
        </p:grpSpPr>
        <p:sp>
          <p:nvSpPr>
            <p:cNvPr id="8206" name="Rectangle 14"/>
            <p:cNvSpPr>
              <a:spLocks noChangeArrowheads="1"/>
            </p:cNvSpPr>
            <p:nvPr/>
          </p:nvSpPr>
          <p:spPr bwMode="auto">
            <a:xfrm>
              <a:off x="113" y="2459"/>
              <a:ext cx="5534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469900" indent="-4699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Aft>
                  <a:spcPct val="40000"/>
                </a:spcAft>
                <a:buClr>
                  <a:schemeClr val="accent2"/>
                </a:buClr>
                <a:buFont typeface="Wingdings" panose="05000000000000000000" pitchFamily="2" charset="2"/>
                <a:buNone/>
              </a:pPr>
              <a:r>
                <a:rPr lang="en-GB" altLang="en-US" sz="2600" dirty="0">
                  <a:solidFill>
                    <a:srgbClr val="FF0000"/>
                  </a:solidFill>
                  <a:latin typeface="Arial" panose="020B0604020202020204" pitchFamily="34" charset="0"/>
                </a:rPr>
                <a:t>			   </a:t>
              </a:r>
              <a:r>
                <a:rPr lang="en-US" altLang="en-US" sz="2600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Determining the best option</a:t>
              </a:r>
              <a:endParaRPr lang="en-GB" altLang="en-US" sz="26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auto">
            <a:xfrm>
              <a:off x="1680" y="2763"/>
              <a:ext cx="247" cy="304"/>
            </a:xfrm>
            <a:custGeom>
              <a:avLst/>
              <a:gdLst>
                <a:gd name="T0" fmla="*/ 20 w 247"/>
                <a:gd name="T1" fmla="*/ 0 h 304"/>
                <a:gd name="T2" fmla="*/ 38 w 247"/>
                <a:gd name="T3" fmla="*/ 257 h 304"/>
                <a:gd name="T4" fmla="*/ 247 w 247"/>
                <a:gd name="T5" fmla="*/ 285 h 304"/>
                <a:gd name="T6" fmla="*/ 0 60000 65536"/>
                <a:gd name="T7" fmla="*/ 0 60000 65536"/>
                <a:gd name="T8" fmla="*/ 0 60000 65536"/>
                <a:gd name="T9" fmla="*/ 0 w 247"/>
                <a:gd name="T10" fmla="*/ 0 h 304"/>
                <a:gd name="T11" fmla="*/ 247 w 247"/>
                <a:gd name="T12" fmla="*/ 304 h 3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7" h="304">
                  <a:moveTo>
                    <a:pt x="20" y="0"/>
                  </a:moveTo>
                  <a:cubicBezTo>
                    <a:pt x="23" y="44"/>
                    <a:pt x="0" y="210"/>
                    <a:pt x="38" y="257"/>
                  </a:cubicBezTo>
                  <a:cubicBezTo>
                    <a:pt x="76" y="304"/>
                    <a:pt x="204" y="279"/>
                    <a:pt x="247" y="285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arrow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8" name="Group 16"/>
          <p:cNvGrpSpPr>
            <a:grpSpLocks/>
          </p:cNvGrpSpPr>
          <p:nvPr/>
        </p:nvGrpSpPr>
        <p:grpSpPr bwMode="auto">
          <a:xfrm>
            <a:off x="684213" y="3765550"/>
            <a:ext cx="8785225" cy="987425"/>
            <a:chOff x="113" y="2885"/>
            <a:chExt cx="5534" cy="622"/>
          </a:xfrm>
        </p:grpSpPr>
        <p:sp>
          <p:nvSpPr>
            <p:cNvPr id="8204" name="Rectangle 17"/>
            <p:cNvSpPr>
              <a:spLocks noChangeArrowheads="1"/>
            </p:cNvSpPr>
            <p:nvPr/>
          </p:nvSpPr>
          <p:spPr bwMode="auto">
            <a:xfrm>
              <a:off x="113" y="2885"/>
              <a:ext cx="5534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469900" indent="-4699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Aft>
                  <a:spcPct val="40000"/>
                </a:spcAft>
                <a:buClr>
                  <a:schemeClr val="accent2"/>
                </a:buClr>
                <a:buFont typeface="Wingdings" panose="05000000000000000000" pitchFamily="2" charset="2"/>
                <a:buNone/>
              </a:pPr>
              <a:r>
                <a:rPr lang="en-GB" altLang="en-US" sz="2600" dirty="0">
                  <a:solidFill>
                    <a:srgbClr val="FF0000"/>
                  </a:solidFill>
                  <a:latin typeface="Arial" panose="020B0604020202020204" pitchFamily="34" charset="0"/>
                </a:rPr>
                <a:t>				  </a:t>
              </a:r>
              <a:r>
                <a:rPr lang="en-US" altLang="en-US" sz="2600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Adoption of the decision</a:t>
              </a:r>
              <a:endParaRPr lang="en-GB" altLang="en-US" sz="26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5" name="Freeform 18"/>
            <p:cNvSpPr>
              <a:spLocks/>
            </p:cNvSpPr>
            <p:nvPr/>
          </p:nvSpPr>
          <p:spPr bwMode="auto">
            <a:xfrm>
              <a:off x="2134" y="3203"/>
              <a:ext cx="247" cy="304"/>
            </a:xfrm>
            <a:custGeom>
              <a:avLst/>
              <a:gdLst>
                <a:gd name="T0" fmla="*/ 20 w 247"/>
                <a:gd name="T1" fmla="*/ 0 h 304"/>
                <a:gd name="T2" fmla="*/ 38 w 247"/>
                <a:gd name="T3" fmla="*/ 257 h 304"/>
                <a:gd name="T4" fmla="*/ 247 w 247"/>
                <a:gd name="T5" fmla="*/ 285 h 304"/>
                <a:gd name="T6" fmla="*/ 0 60000 65536"/>
                <a:gd name="T7" fmla="*/ 0 60000 65536"/>
                <a:gd name="T8" fmla="*/ 0 60000 65536"/>
                <a:gd name="T9" fmla="*/ 0 w 247"/>
                <a:gd name="T10" fmla="*/ 0 h 304"/>
                <a:gd name="T11" fmla="*/ 247 w 247"/>
                <a:gd name="T12" fmla="*/ 304 h 3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7" h="304">
                  <a:moveTo>
                    <a:pt x="20" y="0"/>
                  </a:moveTo>
                  <a:cubicBezTo>
                    <a:pt x="23" y="44"/>
                    <a:pt x="0" y="210"/>
                    <a:pt x="38" y="257"/>
                  </a:cubicBezTo>
                  <a:cubicBezTo>
                    <a:pt x="76" y="304"/>
                    <a:pt x="204" y="279"/>
                    <a:pt x="247" y="285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arrow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1" name="Group 19"/>
          <p:cNvGrpSpPr>
            <a:grpSpLocks/>
          </p:cNvGrpSpPr>
          <p:nvPr/>
        </p:nvGrpSpPr>
        <p:grpSpPr bwMode="auto">
          <a:xfrm>
            <a:off x="684213" y="4484688"/>
            <a:ext cx="8748712" cy="969962"/>
            <a:chOff x="113" y="3318"/>
            <a:chExt cx="5534" cy="611"/>
          </a:xfrm>
        </p:grpSpPr>
        <p:sp>
          <p:nvSpPr>
            <p:cNvPr id="8202" name="Rectangle 20"/>
            <p:cNvSpPr>
              <a:spLocks noChangeArrowheads="1"/>
            </p:cNvSpPr>
            <p:nvPr/>
          </p:nvSpPr>
          <p:spPr bwMode="auto">
            <a:xfrm>
              <a:off x="113" y="3318"/>
              <a:ext cx="5534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469900" indent="-4699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Aft>
                  <a:spcPct val="40000"/>
                </a:spcAft>
                <a:buClr>
                  <a:schemeClr val="accent2"/>
                </a:buClr>
                <a:buFont typeface="Wingdings" panose="05000000000000000000" pitchFamily="2" charset="2"/>
                <a:buNone/>
              </a:pPr>
              <a:r>
                <a:rPr lang="en-GB" altLang="en-US" sz="2600" dirty="0">
                  <a:solidFill>
                    <a:srgbClr val="FF0000"/>
                  </a:solidFill>
                  <a:latin typeface="Arial" panose="020B0604020202020204" pitchFamily="34" charset="0"/>
                </a:rPr>
                <a:t>					</a:t>
              </a:r>
              <a:r>
                <a:rPr lang="en-US" altLang="en-US" sz="2600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Implementation</a:t>
              </a:r>
              <a:endParaRPr lang="en-GB" altLang="en-US" sz="2600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3" name="Freeform 21"/>
            <p:cNvSpPr>
              <a:spLocks/>
            </p:cNvSpPr>
            <p:nvPr/>
          </p:nvSpPr>
          <p:spPr bwMode="auto">
            <a:xfrm>
              <a:off x="2653" y="3625"/>
              <a:ext cx="247" cy="304"/>
            </a:xfrm>
            <a:custGeom>
              <a:avLst/>
              <a:gdLst>
                <a:gd name="T0" fmla="*/ 20 w 247"/>
                <a:gd name="T1" fmla="*/ 0 h 304"/>
                <a:gd name="T2" fmla="*/ 38 w 247"/>
                <a:gd name="T3" fmla="*/ 257 h 304"/>
                <a:gd name="T4" fmla="*/ 247 w 247"/>
                <a:gd name="T5" fmla="*/ 285 h 304"/>
                <a:gd name="T6" fmla="*/ 0 60000 65536"/>
                <a:gd name="T7" fmla="*/ 0 60000 65536"/>
                <a:gd name="T8" fmla="*/ 0 60000 65536"/>
                <a:gd name="T9" fmla="*/ 0 w 247"/>
                <a:gd name="T10" fmla="*/ 0 h 304"/>
                <a:gd name="T11" fmla="*/ 247 w 247"/>
                <a:gd name="T12" fmla="*/ 304 h 3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7" h="304">
                  <a:moveTo>
                    <a:pt x="20" y="0"/>
                  </a:moveTo>
                  <a:cubicBezTo>
                    <a:pt x="23" y="44"/>
                    <a:pt x="0" y="210"/>
                    <a:pt x="38" y="257"/>
                  </a:cubicBezTo>
                  <a:cubicBezTo>
                    <a:pt x="76" y="304"/>
                    <a:pt x="204" y="279"/>
                    <a:pt x="247" y="285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arrow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016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2"/>
          <p:cNvSpPr txBox="1">
            <a:spLocks noChangeArrowheads="1"/>
          </p:cNvSpPr>
          <p:nvPr/>
        </p:nvSpPr>
        <p:spPr bwMode="auto">
          <a:xfrm>
            <a:off x="1752600" y="377825"/>
            <a:ext cx="6096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 smtClean="0"/>
              <a:t>Policy creation – cycle </a:t>
            </a:r>
            <a:endParaRPr lang="en-US" altLang="en-US" sz="4400" dirty="0"/>
          </a:p>
        </p:txBody>
      </p:sp>
      <p:grpSp>
        <p:nvGrpSpPr>
          <p:cNvPr id="5" name="Diagram 2"/>
          <p:cNvGrpSpPr>
            <a:grpSpLocks/>
          </p:cNvGrpSpPr>
          <p:nvPr/>
        </p:nvGrpSpPr>
        <p:grpSpPr bwMode="auto">
          <a:xfrm>
            <a:off x="899592" y="1556837"/>
            <a:ext cx="7481888" cy="4248427"/>
            <a:chOff x="950" y="119"/>
            <a:chExt cx="3825" cy="3551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950" y="167"/>
              <a:ext cx="3825" cy="3503"/>
            </a:xfrm>
            <a:prstGeom prst="rect">
              <a:avLst/>
            </a:prstGeom>
            <a:solidFill>
              <a:schemeClr val="accent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_s3076"/>
            <p:cNvSpPr>
              <a:spLocks noChangeArrowheads="1" noTextEdit="1"/>
            </p:cNvSpPr>
            <p:nvPr/>
          </p:nvSpPr>
          <p:spPr bwMode="auto">
            <a:xfrm>
              <a:off x="2063" y="457"/>
              <a:ext cx="1624" cy="1624"/>
            </a:xfrm>
            <a:custGeom>
              <a:avLst/>
              <a:gdLst>
                <a:gd name="G0" fmla="+- -5570560 0 0"/>
                <a:gd name="G1" fmla="+- -7208960 0 0"/>
                <a:gd name="G2" fmla="+- -5570560 0 -7208960"/>
                <a:gd name="G3" fmla="+- 10800 0 0"/>
                <a:gd name="G4" fmla="+- 0 0 -557056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208960"/>
                <a:gd name="G10" fmla="+- 7200 0 2700"/>
                <a:gd name="G11" fmla="cos G10 -5570560"/>
                <a:gd name="G12" fmla="sin G10 -5570560"/>
                <a:gd name="G13" fmla="cos 13500 -5570560"/>
                <a:gd name="G14" fmla="sin 13500 -557056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70560"/>
                <a:gd name="G22" fmla="sin G20 -5570560"/>
                <a:gd name="G23" fmla="+- G21 10800 0"/>
                <a:gd name="G24" fmla="+- G12 G23 G22"/>
                <a:gd name="G25" fmla="+- G22 G23 G11"/>
                <a:gd name="G26" fmla="cos 10800 -5570560"/>
                <a:gd name="G27" fmla="sin 10800 -5570560"/>
                <a:gd name="G28" fmla="cos 7200 -5570560"/>
                <a:gd name="G29" fmla="sin 7200 -557056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208960"/>
                <a:gd name="G36" fmla="sin G34 -7208960"/>
                <a:gd name="G37" fmla="+/ -7208960 -557056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390 w 21600"/>
                <a:gd name="T5" fmla="*/ 92 h 21600"/>
                <a:gd name="T6" fmla="*/ 7721 w 21600"/>
                <a:gd name="T7" fmla="*/ 2342 h 21600"/>
                <a:gd name="T8" fmla="*/ 9860 w 21600"/>
                <a:gd name="T9" fmla="*/ 3661 h 21600"/>
                <a:gd name="T10" fmla="*/ 11976 w 21600"/>
                <a:gd name="T11" fmla="*/ -2649 h 21600"/>
                <a:gd name="T12" fmla="*/ 16067 w 21600"/>
                <a:gd name="T13" fmla="*/ 2226 h 21600"/>
                <a:gd name="T14" fmla="*/ 11192 w 21600"/>
                <a:gd name="T15" fmla="*/ 6317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600"/>
                    <a:pt x="10800" y="3600"/>
                  </a:cubicBezTo>
                  <a:cubicBezTo>
                    <a:pt x="9960" y="3600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0"/>
                    <a:pt x="10800" y="0"/>
                  </a:cubicBezTo>
                  <a:cubicBezTo>
                    <a:pt x="11114" y="0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9" name="_s3077"/>
            <p:cNvSpPr>
              <a:spLocks noChangeArrowheads="1" noTextEdit="1"/>
            </p:cNvSpPr>
            <p:nvPr/>
          </p:nvSpPr>
          <p:spPr bwMode="auto">
            <a:xfrm rot="3600000">
              <a:off x="2749" y="788"/>
              <a:ext cx="1525" cy="1597"/>
            </a:xfrm>
            <a:custGeom>
              <a:avLst/>
              <a:gdLst>
                <a:gd name="G0" fmla="+- -5570560 0 0"/>
                <a:gd name="G1" fmla="+- -7208960 0 0"/>
                <a:gd name="G2" fmla="+- -5570560 0 -7208960"/>
                <a:gd name="G3" fmla="+- 10800 0 0"/>
                <a:gd name="G4" fmla="+- 0 0 -557056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208960"/>
                <a:gd name="G10" fmla="+- 7200 0 2700"/>
                <a:gd name="G11" fmla="cos G10 -5570560"/>
                <a:gd name="G12" fmla="sin G10 -5570560"/>
                <a:gd name="G13" fmla="cos 13500 -5570560"/>
                <a:gd name="G14" fmla="sin 13500 -557056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70560"/>
                <a:gd name="G22" fmla="sin G20 -5570560"/>
                <a:gd name="G23" fmla="+- G21 10800 0"/>
                <a:gd name="G24" fmla="+- G12 G23 G22"/>
                <a:gd name="G25" fmla="+- G22 G23 G11"/>
                <a:gd name="G26" fmla="cos 10800 -5570560"/>
                <a:gd name="G27" fmla="sin 10800 -5570560"/>
                <a:gd name="G28" fmla="cos 7200 -5570560"/>
                <a:gd name="G29" fmla="sin 7200 -557056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208960"/>
                <a:gd name="G36" fmla="sin G34 -7208960"/>
                <a:gd name="G37" fmla="+/ -7208960 -557056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390 w 21600"/>
                <a:gd name="T5" fmla="*/ 92 h 21600"/>
                <a:gd name="T6" fmla="*/ 7721 w 21600"/>
                <a:gd name="T7" fmla="*/ 2342 h 21600"/>
                <a:gd name="T8" fmla="*/ 9860 w 21600"/>
                <a:gd name="T9" fmla="*/ 3661 h 21600"/>
                <a:gd name="T10" fmla="*/ 11976 w 21600"/>
                <a:gd name="T11" fmla="*/ -2649 h 21600"/>
                <a:gd name="T12" fmla="*/ 16067 w 21600"/>
                <a:gd name="T13" fmla="*/ 2226 h 21600"/>
                <a:gd name="T14" fmla="*/ 11192 w 21600"/>
                <a:gd name="T15" fmla="*/ 6317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600"/>
                    <a:pt x="10800" y="3600"/>
                  </a:cubicBezTo>
                  <a:cubicBezTo>
                    <a:pt x="9960" y="3600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0"/>
                    <a:pt x="10800" y="0"/>
                  </a:cubicBezTo>
                  <a:cubicBezTo>
                    <a:pt x="11114" y="0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18900000" scaled="1"/>
            </a:gra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  <a:contourClr>
                <a:schemeClr val="accent2"/>
              </a:contourClr>
            </a:sp3d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10" name="_s3078"/>
            <p:cNvSpPr>
              <a:spLocks noChangeArrowheads="1" noTextEdit="1"/>
            </p:cNvSpPr>
            <p:nvPr/>
          </p:nvSpPr>
          <p:spPr bwMode="auto">
            <a:xfrm rot="7200000">
              <a:off x="2707" y="1302"/>
              <a:ext cx="1625" cy="1624"/>
            </a:xfrm>
            <a:custGeom>
              <a:avLst/>
              <a:gdLst>
                <a:gd name="G0" fmla="+- -5570560 0 0"/>
                <a:gd name="G1" fmla="+- -7208960 0 0"/>
                <a:gd name="G2" fmla="+- -5570560 0 -7208960"/>
                <a:gd name="G3" fmla="+- 10800 0 0"/>
                <a:gd name="G4" fmla="+- 0 0 -557056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208960"/>
                <a:gd name="G10" fmla="+- 7200 0 2700"/>
                <a:gd name="G11" fmla="cos G10 -5570560"/>
                <a:gd name="G12" fmla="sin G10 -5570560"/>
                <a:gd name="G13" fmla="cos 13500 -5570560"/>
                <a:gd name="G14" fmla="sin 13500 -557056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70560"/>
                <a:gd name="G22" fmla="sin G20 -5570560"/>
                <a:gd name="G23" fmla="+- G21 10800 0"/>
                <a:gd name="G24" fmla="+- G12 G23 G22"/>
                <a:gd name="G25" fmla="+- G22 G23 G11"/>
                <a:gd name="G26" fmla="cos 10800 -5570560"/>
                <a:gd name="G27" fmla="sin 10800 -5570560"/>
                <a:gd name="G28" fmla="cos 7200 -5570560"/>
                <a:gd name="G29" fmla="sin 7200 -557056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208960"/>
                <a:gd name="G36" fmla="sin G34 -7208960"/>
                <a:gd name="G37" fmla="+/ -7208960 -557056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390 w 21600"/>
                <a:gd name="T5" fmla="*/ 92 h 21600"/>
                <a:gd name="T6" fmla="*/ 7721 w 21600"/>
                <a:gd name="T7" fmla="*/ 2342 h 21600"/>
                <a:gd name="T8" fmla="*/ 9860 w 21600"/>
                <a:gd name="T9" fmla="*/ 3661 h 21600"/>
                <a:gd name="T10" fmla="*/ 11976 w 21600"/>
                <a:gd name="T11" fmla="*/ -2649 h 21600"/>
                <a:gd name="T12" fmla="*/ 16067 w 21600"/>
                <a:gd name="T13" fmla="*/ 2226 h 21600"/>
                <a:gd name="T14" fmla="*/ 11192 w 21600"/>
                <a:gd name="T15" fmla="*/ 6317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600"/>
                    <a:pt x="10800" y="3600"/>
                  </a:cubicBezTo>
                  <a:cubicBezTo>
                    <a:pt x="9960" y="3600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0"/>
                    <a:pt x="10800" y="0"/>
                  </a:cubicBezTo>
                  <a:cubicBezTo>
                    <a:pt x="11114" y="0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18900000" scaled="1"/>
            </a:gra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11" name="_s3079"/>
            <p:cNvSpPr>
              <a:spLocks noChangeArrowheads="1" noTextEdit="1"/>
            </p:cNvSpPr>
            <p:nvPr/>
          </p:nvSpPr>
          <p:spPr bwMode="auto">
            <a:xfrm rot="10800000">
              <a:off x="2054" y="1827"/>
              <a:ext cx="1624" cy="1625"/>
            </a:xfrm>
            <a:custGeom>
              <a:avLst/>
              <a:gdLst>
                <a:gd name="G0" fmla="+- -5570560 0 0"/>
                <a:gd name="G1" fmla="+- -7208960 0 0"/>
                <a:gd name="G2" fmla="+- -5570560 0 -7208960"/>
                <a:gd name="G3" fmla="+- 10800 0 0"/>
                <a:gd name="G4" fmla="+- 0 0 -557056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208960"/>
                <a:gd name="G10" fmla="+- 7200 0 2700"/>
                <a:gd name="G11" fmla="cos G10 -5570560"/>
                <a:gd name="G12" fmla="sin G10 -5570560"/>
                <a:gd name="G13" fmla="cos 13500 -5570560"/>
                <a:gd name="G14" fmla="sin 13500 -557056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70560"/>
                <a:gd name="G22" fmla="sin G20 -5570560"/>
                <a:gd name="G23" fmla="+- G21 10800 0"/>
                <a:gd name="G24" fmla="+- G12 G23 G22"/>
                <a:gd name="G25" fmla="+- G22 G23 G11"/>
                <a:gd name="G26" fmla="cos 10800 -5570560"/>
                <a:gd name="G27" fmla="sin 10800 -5570560"/>
                <a:gd name="G28" fmla="cos 7200 -5570560"/>
                <a:gd name="G29" fmla="sin 7200 -557056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208960"/>
                <a:gd name="G36" fmla="sin G34 -7208960"/>
                <a:gd name="G37" fmla="+/ -7208960 -557056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390 w 21600"/>
                <a:gd name="T5" fmla="*/ 92 h 21600"/>
                <a:gd name="T6" fmla="*/ 7721 w 21600"/>
                <a:gd name="T7" fmla="*/ 2342 h 21600"/>
                <a:gd name="T8" fmla="*/ 9860 w 21600"/>
                <a:gd name="T9" fmla="*/ 3661 h 21600"/>
                <a:gd name="T10" fmla="*/ 11976 w 21600"/>
                <a:gd name="T11" fmla="*/ -2649 h 21600"/>
                <a:gd name="T12" fmla="*/ 16067 w 21600"/>
                <a:gd name="T13" fmla="*/ 2226 h 21600"/>
                <a:gd name="T14" fmla="*/ 11192 w 21600"/>
                <a:gd name="T15" fmla="*/ 6317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600"/>
                    <a:pt x="10800" y="3600"/>
                  </a:cubicBezTo>
                  <a:cubicBezTo>
                    <a:pt x="9960" y="3600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0"/>
                    <a:pt x="10800" y="0"/>
                  </a:cubicBezTo>
                  <a:cubicBezTo>
                    <a:pt x="11114" y="0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18900000" scaled="1"/>
            </a:gra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folHlink"/>
              </a:extrusionClr>
              <a:contourClr>
                <a:schemeClr val="folHlink"/>
              </a:contourClr>
            </a:sp3d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12" name="_s3080"/>
            <p:cNvSpPr>
              <a:spLocks noChangeArrowheads="1" noTextEdit="1"/>
            </p:cNvSpPr>
            <p:nvPr/>
          </p:nvSpPr>
          <p:spPr bwMode="auto">
            <a:xfrm rot="14400000">
              <a:off x="1434" y="1276"/>
              <a:ext cx="1624" cy="1624"/>
            </a:xfrm>
            <a:custGeom>
              <a:avLst/>
              <a:gdLst>
                <a:gd name="G0" fmla="+- -5570560 0 0"/>
                <a:gd name="G1" fmla="+- -7208960 0 0"/>
                <a:gd name="G2" fmla="+- -5570560 0 -7208960"/>
                <a:gd name="G3" fmla="+- 10800 0 0"/>
                <a:gd name="G4" fmla="+- 0 0 -557056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208960"/>
                <a:gd name="G10" fmla="+- 7200 0 2700"/>
                <a:gd name="G11" fmla="cos G10 -5570560"/>
                <a:gd name="G12" fmla="sin G10 -5570560"/>
                <a:gd name="G13" fmla="cos 13500 -5570560"/>
                <a:gd name="G14" fmla="sin 13500 -557056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70560"/>
                <a:gd name="G22" fmla="sin G20 -5570560"/>
                <a:gd name="G23" fmla="+- G21 10800 0"/>
                <a:gd name="G24" fmla="+- G12 G23 G22"/>
                <a:gd name="G25" fmla="+- G22 G23 G11"/>
                <a:gd name="G26" fmla="cos 10800 -5570560"/>
                <a:gd name="G27" fmla="sin 10800 -5570560"/>
                <a:gd name="G28" fmla="cos 7200 -5570560"/>
                <a:gd name="G29" fmla="sin 7200 -557056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208960"/>
                <a:gd name="G36" fmla="sin G34 -7208960"/>
                <a:gd name="G37" fmla="+/ -7208960 -557056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390 w 21600"/>
                <a:gd name="T5" fmla="*/ 92 h 21600"/>
                <a:gd name="T6" fmla="*/ 7721 w 21600"/>
                <a:gd name="T7" fmla="*/ 2342 h 21600"/>
                <a:gd name="T8" fmla="*/ 9860 w 21600"/>
                <a:gd name="T9" fmla="*/ 3661 h 21600"/>
                <a:gd name="T10" fmla="*/ 11976 w 21600"/>
                <a:gd name="T11" fmla="*/ -2649 h 21600"/>
                <a:gd name="T12" fmla="*/ 16067 w 21600"/>
                <a:gd name="T13" fmla="*/ 2226 h 21600"/>
                <a:gd name="T14" fmla="*/ 11192 w 21600"/>
                <a:gd name="T15" fmla="*/ 6317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600"/>
                    <a:pt x="10800" y="3600"/>
                  </a:cubicBezTo>
                  <a:cubicBezTo>
                    <a:pt x="9960" y="3600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0"/>
                    <a:pt x="10800" y="0"/>
                  </a:cubicBezTo>
                  <a:cubicBezTo>
                    <a:pt x="11114" y="0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2"/>
              </a:extrusionClr>
              <a:contourClr>
                <a:schemeClr val="bg2"/>
              </a:contourClr>
            </a:sp3d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13" name="_s3081"/>
            <p:cNvSpPr>
              <a:spLocks noChangeArrowheads="1" noTextEdit="1"/>
            </p:cNvSpPr>
            <p:nvPr/>
          </p:nvSpPr>
          <p:spPr bwMode="auto">
            <a:xfrm rot="18000000">
              <a:off x="1316" y="856"/>
              <a:ext cx="1625" cy="1623"/>
            </a:xfrm>
            <a:custGeom>
              <a:avLst/>
              <a:gdLst>
                <a:gd name="G0" fmla="+- -5570560 0 0"/>
                <a:gd name="G1" fmla="+- -7208960 0 0"/>
                <a:gd name="G2" fmla="+- -5570560 0 -7208960"/>
                <a:gd name="G3" fmla="+- 10800 0 0"/>
                <a:gd name="G4" fmla="+- 0 0 -557056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7208960"/>
                <a:gd name="G10" fmla="+- 7200 0 2700"/>
                <a:gd name="G11" fmla="cos G10 -5570560"/>
                <a:gd name="G12" fmla="sin G10 -5570560"/>
                <a:gd name="G13" fmla="cos 13500 -5570560"/>
                <a:gd name="G14" fmla="sin 13500 -557056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570560"/>
                <a:gd name="G22" fmla="sin G20 -5570560"/>
                <a:gd name="G23" fmla="+- G21 10800 0"/>
                <a:gd name="G24" fmla="+- G12 G23 G22"/>
                <a:gd name="G25" fmla="+- G22 G23 G11"/>
                <a:gd name="G26" fmla="cos 10800 -5570560"/>
                <a:gd name="G27" fmla="sin 10800 -5570560"/>
                <a:gd name="G28" fmla="cos 7200 -5570560"/>
                <a:gd name="G29" fmla="sin 7200 -557056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7208960"/>
                <a:gd name="G36" fmla="sin G34 -7208960"/>
                <a:gd name="G37" fmla="+/ -7208960 -557056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9390 w 21600"/>
                <a:gd name="T5" fmla="*/ 92 h 21600"/>
                <a:gd name="T6" fmla="*/ 7721 w 21600"/>
                <a:gd name="T7" fmla="*/ 2342 h 21600"/>
                <a:gd name="T8" fmla="*/ 9860 w 21600"/>
                <a:gd name="T9" fmla="*/ 3661 h 21600"/>
                <a:gd name="T10" fmla="*/ 11976 w 21600"/>
                <a:gd name="T11" fmla="*/ -2649 h 21600"/>
                <a:gd name="T12" fmla="*/ 16067 w 21600"/>
                <a:gd name="T13" fmla="*/ 2226 h 21600"/>
                <a:gd name="T14" fmla="*/ 11192 w 21600"/>
                <a:gd name="T15" fmla="*/ 6317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1427" y="3627"/>
                  </a:moveTo>
                  <a:cubicBezTo>
                    <a:pt x="11218" y="3609"/>
                    <a:pt x="11009" y="3600"/>
                    <a:pt x="10800" y="3600"/>
                  </a:cubicBezTo>
                  <a:cubicBezTo>
                    <a:pt x="9960" y="3600"/>
                    <a:pt x="9126" y="3746"/>
                    <a:pt x="8337" y="4034"/>
                  </a:cubicBezTo>
                  <a:lnTo>
                    <a:pt x="7106" y="651"/>
                  </a:lnTo>
                  <a:cubicBezTo>
                    <a:pt x="8290" y="220"/>
                    <a:pt x="9540" y="0"/>
                    <a:pt x="10800" y="0"/>
                  </a:cubicBezTo>
                  <a:cubicBezTo>
                    <a:pt x="11114" y="0"/>
                    <a:pt x="11428" y="13"/>
                    <a:pt x="11741" y="41"/>
                  </a:cubicBezTo>
                  <a:lnTo>
                    <a:pt x="11976" y="-2649"/>
                  </a:lnTo>
                  <a:lnTo>
                    <a:pt x="16067" y="2226"/>
                  </a:lnTo>
                  <a:lnTo>
                    <a:pt x="11192" y="6317"/>
                  </a:lnTo>
                  <a:lnTo>
                    <a:pt x="11427" y="3627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  <a:contourClr>
                <a:schemeClr val="hlink"/>
              </a:contourClr>
            </a:sp3d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flatTx/>
            </a:bodyPr>
            <a:lstStyle/>
            <a:p>
              <a:endParaRPr lang="en-US"/>
            </a:p>
          </p:txBody>
        </p:sp>
        <p:sp>
          <p:nvSpPr>
            <p:cNvPr id="14" name="_s3082"/>
            <p:cNvSpPr>
              <a:spLocks noChangeArrowheads="1"/>
            </p:cNvSpPr>
            <p:nvPr/>
          </p:nvSpPr>
          <p:spPr bwMode="auto">
            <a:xfrm>
              <a:off x="1271" y="167"/>
              <a:ext cx="1138" cy="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914400" marR="0" lvl="2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 Black" panose="020B0A04020102020204" pitchFamily="34" charset="0"/>
                  <a:cs typeface="Arial" panose="020B0604020202020204" pitchFamily="34" charset="0"/>
                </a:rPr>
                <a:t>DEFINING </a:t>
              </a:r>
            </a:p>
            <a:p>
              <a:pPr marL="914400" marR="0" lvl="2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400" b="1" dirty="0" smtClean="0">
                  <a:solidFill>
                    <a:schemeClr val="accent2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THE </a:t>
              </a: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 Black" panose="020B0A04020102020204" pitchFamily="34" charset="0"/>
                  <a:cs typeface="Arial" panose="020B0604020202020204" pitchFamily="34" charset="0"/>
                </a:rPr>
                <a:t>PROBLEM</a:t>
              </a:r>
              <a:r>
                <a:rPr kumimoji="0" lang="en-US" altLang="en-US" sz="1400" b="1" i="0" u="none" strike="noStrike" cap="none" normalizeH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 Black" panose="020B0A040201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5" name="_s3083"/>
            <p:cNvSpPr>
              <a:spLocks noChangeArrowheads="1"/>
            </p:cNvSpPr>
            <p:nvPr/>
          </p:nvSpPr>
          <p:spPr bwMode="auto">
            <a:xfrm>
              <a:off x="1124" y="1607"/>
              <a:ext cx="605" cy="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400" b="1" dirty="0" smtClean="0">
                  <a:solidFill>
                    <a:schemeClr val="accent2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EVALUATION</a:t>
              </a:r>
              <a:endPara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_s3084"/>
            <p:cNvSpPr>
              <a:spLocks noChangeArrowheads="1"/>
            </p:cNvSpPr>
            <p:nvPr/>
          </p:nvSpPr>
          <p:spPr bwMode="auto">
            <a:xfrm>
              <a:off x="1124" y="3068"/>
              <a:ext cx="1321" cy="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400" b="1" dirty="0" smtClean="0">
                  <a:solidFill>
                    <a:schemeClr val="accent2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IMPLEMENTATION AND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 Black" panose="020B0A04020102020204" pitchFamily="34" charset="0"/>
                  <a:cs typeface="Arial" panose="020B0604020202020204" pitchFamily="34" charset="0"/>
                </a:rPr>
                <a:t>MONITORING OF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 Black" panose="020B0A04020102020204" pitchFamily="34" charset="0"/>
                  <a:cs typeface="Arial" panose="020B0604020202020204" pitchFamily="34" charset="0"/>
                </a:rPr>
                <a:t>THE PUBLIC POLICY</a:t>
              </a:r>
            </a:p>
          </p:txBody>
        </p:sp>
        <p:sp>
          <p:nvSpPr>
            <p:cNvPr id="17" name="_s3085"/>
            <p:cNvSpPr>
              <a:spLocks noChangeArrowheads="1"/>
            </p:cNvSpPr>
            <p:nvPr/>
          </p:nvSpPr>
          <p:spPr bwMode="auto">
            <a:xfrm>
              <a:off x="3272" y="3060"/>
              <a:ext cx="1328" cy="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400" b="1" dirty="0" smtClean="0">
                  <a:solidFill>
                    <a:schemeClr val="accent2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DESIGNING THE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 Black" panose="020B0A04020102020204" pitchFamily="34" charset="0"/>
                  <a:cs typeface="Arial" panose="020B0604020202020204" pitchFamily="34" charset="0"/>
                </a:rPr>
                <a:t>PUBLIC</a:t>
              </a:r>
              <a:r>
                <a:rPr kumimoji="0" lang="en-US" altLang="en-US" sz="1400" b="1" i="0" u="none" strike="noStrike" cap="none" normalizeH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 Black" panose="020B0A04020102020204" pitchFamily="34" charset="0"/>
                  <a:cs typeface="Arial" panose="020B0604020202020204" pitchFamily="34" charset="0"/>
                </a:rPr>
                <a:t> POLICY</a:t>
              </a:r>
              <a:endPara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_s3086"/>
            <p:cNvSpPr>
              <a:spLocks noChangeArrowheads="1"/>
            </p:cNvSpPr>
            <p:nvPr/>
          </p:nvSpPr>
          <p:spPr bwMode="auto">
            <a:xfrm>
              <a:off x="3379" y="119"/>
              <a:ext cx="1049" cy="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mk-MK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 Black" panose="020B0A040201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 Black" panose="020B0A04020102020204" pitchFamily="34" charset="0"/>
                  <a:cs typeface="Arial" panose="020B0604020202020204" pitchFamily="34" charset="0"/>
                </a:rPr>
                <a:t>FORMULATING</a:t>
              </a:r>
              <a:r>
                <a:rPr kumimoji="0" lang="en-US" altLang="en-US" sz="1400" b="1" i="0" u="none" strike="noStrike" cap="none" normalizeH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 Black" panose="020B0A04020102020204" pitchFamily="34" charset="0"/>
                  <a:cs typeface="Arial" panose="020B0604020202020204" pitchFamily="34" charset="0"/>
                </a:rPr>
                <a:t> OPTIONS</a:t>
              </a:r>
              <a:endParaRPr kumimoji="0" lang="mk-MK" altLang="en-US" sz="1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 Black" panose="020B0A040201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mk-MK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 Black" panose="020B0A04020102020204" pitchFamily="34" charset="0"/>
                  <a:cs typeface="Arial" panose="020B0604020202020204" pitchFamily="34" charset="0"/>
                </a:rPr>
                <a:t> /</a:t>
              </a: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 Black" panose="020B0A04020102020204" pitchFamily="34" charset="0"/>
                  <a:cs typeface="Arial" panose="020B0604020202020204" pitchFamily="34" charset="0"/>
                </a:rPr>
                <a:t>SOLUTIONS</a:t>
              </a:r>
              <a:endPara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_s3087"/>
            <p:cNvSpPr>
              <a:spLocks noChangeArrowheads="1"/>
            </p:cNvSpPr>
            <p:nvPr/>
          </p:nvSpPr>
          <p:spPr bwMode="auto">
            <a:xfrm>
              <a:off x="3523" y="1503"/>
              <a:ext cx="1126" cy="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mk-MK" altLang="en-US" sz="14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 Black" panose="020B0A040201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400" b="1" dirty="0" smtClean="0">
                  <a:solidFill>
                    <a:schemeClr val="accent2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SELECTION OF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400" b="1" dirty="0" smtClean="0">
                  <a:solidFill>
                    <a:schemeClr val="accent2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THE SOLUTION</a:t>
              </a:r>
              <a:r>
                <a:rPr kumimoji="0" lang="mk-MK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 Black" panose="020B0A04020102020204" pitchFamily="34" charset="0"/>
                  <a:cs typeface="Arial" panose="020B0604020202020204" pitchFamily="34" charset="0"/>
                </a:rPr>
                <a:t>/</a:t>
              </a: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 Black" panose="020B0A04020102020204" pitchFamily="34" charset="0"/>
                  <a:cs typeface="Arial" panose="020B0604020202020204" pitchFamily="34" charset="0"/>
                </a:rPr>
                <a:t>POLICY</a:t>
              </a:r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4013" y="1049"/>
              <a:ext cx="100" cy="536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FFFF66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329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smtClean="0"/>
              <a:t>Actors of the public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altLang="en-US" dirty="0" smtClean="0"/>
              <a:t>Officials of the Executive Government</a:t>
            </a:r>
          </a:p>
          <a:p>
            <a:pPr eaLnBrk="1" hangingPunct="1">
              <a:defRPr/>
            </a:pPr>
            <a:r>
              <a:rPr lang="en-US" altLang="en-US" dirty="0" smtClean="0"/>
              <a:t>Members of the Parliament </a:t>
            </a:r>
          </a:p>
          <a:p>
            <a:pPr eaLnBrk="1" hangingPunct="1">
              <a:defRPr/>
            </a:pPr>
            <a:r>
              <a:rPr lang="en-US" altLang="en-US" dirty="0" smtClean="0"/>
              <a:t>Public servants</a:t>
            </a:r>
          </a:p>
          <a:p>
            <a:pPr eaLnBrk="1" hangingPunct="1">
              <a:defRPr/>
            </a:pPr>
            <a:r>
              <a:rPr lang="en-US" altLang="en-US" dirty="0" smtClean="0"/>
              <a:t>Political parties</a:t>
            </a:r>
            <a:endParaRPr lang="mk-MK" altLang="en-US" dirty="0" smtClean="0"/>
          </a:p>
          <a:p>
            <a:pPr eaLnBrk="1" hangingPunct="1">
              <a:defRPr/>
            </a:pPr>
            <a:r>
              <a:rPr lang="en-US" altLang="en-US" dirty="0" smtClean="0"/>
              <a:t>Media</a:t>
            </a:r>
            <a:endParaRPr lang="mk-MK" altLang="en-US" dirty="0" smtClean="0"/>
          </a:p>
          <a:p>
            <a:pPr eaLnBrk="1" hangingPunct="1">
              <a:defRPr/>
            </a:pPr>
            <a:r>
              <a:rPr lang="en-US" altLang="en-US" dirty="0" smtClean="0"/>
              <a:t>Research centers and think-tank </a:t>
            </a:r>
            <a:r>
              <a:rPr lang="en-US" altLang="en-US" dirty="0" err="1" smtClean="0"/>
              <a:t>organisations</a:t>
            </a:r>
            <a:endParaRPr lang="en-US" altLang="en-US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5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 txBox="1">
            <a:spLocks/>
          </p:cNvSpPr>
          <p:nvPr/>
        </p:nvSpPr>
        <p:spPr bwMode="auto">
          <a:xfrm>
            <a:off x="1716360" y="101543"/>
            <a:ext cx="6096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dirty="0" smtClean="0"/>
              <a:t>Policy creation groups</a:t>
            </a:r>
            <a:endParaRPr lang="en-US" altLang="en-US" dirty="0"/>
          </a:p>
        </p:txBody>
      </p:sp>
      <p:sp>
        <p:nvSpPr>
          <p:cNvPr id="5" name="Oval 18"/>
          <p:cNvSpPr>
            <a:spLocks noChangeArrowheads="1"/>
          </p:cNvSpPr>
          <p:nvPr/>
        </p:nvSpPr>
        <p:spPr bwMode="auto">
          <a:xfrm rot="2260857">
            <a:off x="4458317" y="1608382"/>
            <a:ext cx="3124200" cy="1371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066FF"/>
                </a:solidFill>
                <a:latin typeface="Arial" panose="020B0604020202020204" pitchFamily="34" charset="0"/>
              </a:rPr>
              <a:t>CSOs</a:t>
            </a:r>
            <a:r>
              <a:rPr lang="mk-MK" altLang="en-US" sz="2400" dirty="0" smtClean="0">
                <a:solidFill>
                  <a:srgbClr val="0066FF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2400" dirty="0" smtClean="0">
                <a:solidFill>
                  <a:srgbClr val="0066FF"/>
                </a:solidFill>
                <a:latin typeface="Arial" panose="020B0604020202020204" pitchFamily="34" charset="0"/>
              </a:rPr>
              <a:t>International </a:t>
            </a:r>
            <a:r>
              <a:rPr lang="en-US" altLang="en-US" sz="2400" dirty="0" err="1" smtClean="0">
                <a:solidFill>
                  <a:srgbClr val="0066FF"/>
                </a:solidFill>
                <a:latin typeface="Arial" panose="020B0604020202020204" pitchFamily="34" charset="0"/>
              </a:rPr>
              <a:t>organisations</a:t>
            </a:r>
            <a:endParaRPr lang="en-US" altLang="en-US" sz="2400" dirty="0">
              <a:solidFill>
                <a:srgbClr val="0066FF"/>
              </a:solidFill>
              <a:latin typeface="Arial" panose="020B0604020202020204" pitchFamily="34" charset="0"/>
            </a:endParaRPr>
          </a:p>
        </p:txBody>
      </p:sp>
      <p:sp>
        <p:nvSpPr>
          <p:cNvPr id="6" name="Oval 23"/>
          <p:cNvSpPr>
            <a:spLocks noChangeArrowheads="1"/>
          </p:cNvSpPr>
          <p:nvPr/>
        </p:nvSpPr>
        <p:spPr bwMode="auto">
          <a:xfrm rot="1767048">
            <a:off x="1675430" y="4753220"/>
            <a:ext cx="2443162" cy="838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CC0000"/>
                </a:solidFill>
                <a:latin typeface="Arial" panose="020B0604020202020204" pitchFamily="34" charset="0"/>
              </a:rPr>
              <a:t>Political parties</a:t>
            </a:r>
            <a:endParaRPr lang="en-US" altLang="en-US" sz="2400" dirty="0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Oval 24"/>
          <p:cNvSpPr>
            <a:spLocks noChangeArrowheads="1"/>
          </p:cNvSpPr>
          <p:nvPr/>
        </p:nvSpPr>
        <p:spPr bwMode="auto">
          <a:xfrm rot="-1762165">
            <a:off x="3737592" y="4046782"/>
            <a:ext cx="3954463" cy="12350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srgbClr val="33CC33"/>
                </a:solidFill>
                <a:latin typeface="Arial" panose="020B0604020202020204" pitchFamily="34" charset="0"/>
              </a:rPr>
              <a:t>Media</a:t>
            </a:r>
            <a:r>
              <a:rPr lang="mk-MK" altLang="en-US" sz="2000" dirty="0" smtClean="0">
                <a:solidFill>
                  <a:srgbClr val="33CC33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2000" dirty="0" smtClean="0">
                <a:solidFill>
                  <a:srgbClr val="33CC33"/>
                </a:solidFill>
                <a:latin typeface="Arial" panose="020B0604020202020204" pitchFamily="34" charset="0"/>
              </a:rPr>
              <a:t>research centers</a:t>
            </a:r>
            <a:r>
              <a:rPr lang="mk-MK" altLang="en-US" sz="2000" dirty="0" smtClean="0">
                <a:solidFill>
                  <a:srgbClr val="33CC33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2000" dirty="0" smtClean="0">
                <a:solidFill>
                  <a:srgbClr val="33CC33"/>
                </a:solidFill>
                <a:latin typeface="Arial" panose="020B0604020202020204" pitchFamily="34" charset="0"/>
              </a:rPr>
              <a:t>trade unions, chambers of </a:t>
            </a:r>
            <a:r>
              <a:rPr lang="en-US" altLang="en-US" sz="2000" dirty="0" err="1" smtClean="0">
                <a:solidFill>
                  <a:srgbClr val="33CC33"/>
                </a:solidFill>
                <a:latin typeface="Arial" panose="020B0604020202020204" pitchFamily="34" charset="0"/>
              </a:rPr>
              <a:t>comerce</a:t>
            </a:r>
            <a:endParaRPr lang="en-US" altLang="en-US" sz="2000" dirty="0">
              <a:solidFill>
                <a:srgbClr val="33CC33"/>
              </a:solidFill>
              <a:latin typeface="Arial" panose="020B0604020202020204" pitchFamily="34" charset="0"/>
            </a:endParaRPr>
          </a:p>
        </p:txBody>
      </p:sp>
      <p:sp>
        <p:nvSpPr>
          <p:cNvPr id="8" name="Oval 25"/>
          <p:cNvSpPr>
            <a:spLocks noChangeArrowheads="1"/>
          </p:cNvSpPr>
          <p:nvPr/>
        </p:nvSpPr>
        <p:spPr bwMode="auto">
          <a:xfrm rot="-1634523">
            <a:off x="765792" y="1760782"/>
            <a:ext cx="4191000" cy="10080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latin typeface="Arial" panose="020B0604020202020204" pitchFamily="34" charset="0"/>
              </a:rPr>
              <a:t>Government</a:t>
            </a:r>
            <a:r>
              <a:rPr lang="mk-MK" altLang="en-US" sz="1600" b="1" dirty="0" smtClean="0">
                <a:latin typeface="Arial" panose="020B0604020202020204" pitchFamily="34" charset="0"/>
              </a:rPr>
              <a:t>/</a:t>
            </a:r>
            <a:r>
              <a:rPr lang="en-US" altLang="en-US" sz="1600" b="1" dirty="0" smtClean="0">
                <a:latin typeface="Arial" panose="020B0604020202020204" pitchFamily="34" charset="0"/>
              </a:rPr>
              <a:t>Parliament</a:t>
            </a:r>
            <a:r>
              <a:rPr lang="mk-MK" altLang="en-US" sz="1600" b="1" dirty="0" smtClean="0">
                <a:latin typeface="Arial" panose="020B0604020202020204" pitchFamily="34" charset="0"/>
              </a:rPr>
              <a:t>/</a:t>
            </a:r>
            <a:endParaRPr lang="en-US" altLang="en-US" sz="1600" b="1" dirty="0" smtClean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latin typeface="Arial" panose="020B0604020202020204" pitchFamily="34" charset="0"/>
              </a:rPr>
              <a:t>Municipalities </a:t>
            </a:r>
            <a:endParaRPr lang="en-US" altLang="en-US" sz="1600" b="1" dirty="0">
              <a:latin typeface="Arial" panose="020B0604020202020204" pitchFamily="34" charset="0"/>
            </a:endParaRPr>
          </a:p>
        </p:txBody>
      </p:sp>
      <p:sp>
        <p:nvSpPr>
          <p:cNvPr id="10247" name="Oval 26"/>
          <p:cNvSpPr>
            <a:spLocks noChangeArrowheads="1"/>
          </p:cNvSpPr>
          <p:nvPr/>
        </p:nvSpPr>
        <p:spPr bwMode="auto">
          <a:xfrm rot="3692703">
            <a:off x="459404" y="3667370"/>
            <a:ext cx="1527175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latin typeface="Arial" panose="020B0604020202020204" pitchFamily="34" charset="0"/>
              </a:rPr>
              <a:t>Other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10248" name="Oval 39"/>
          <p:cNvSpPr>
            <a:spLocks noChangeArrowheads="1"/>
          </p:cNvSpPr>
          <p:nvPr/>
        </p:nvSpPr>
        <p:spPr bwMode="auto">
          <a:xfrm>
            <a:off x="2153267" y="3048245"/>
            <a:ext cx="3529013" cy="7191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cxnSp>
        <p:nvCxnSpPr>
          <p:cNvPr id="10249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2585067" y="2835520"/>
            <a:ext cx="3014663" cy="2085975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14:hiddenLine>
            </a:ext>
          </a:extLst>
        </p:spPr>
      </p:cxnSp>
    </p:spTree>
    <p:extLst>
      <p:ext uri="{BB962C8B-B14F-4D97-AF65-F5344CB8AC3E}">
        <p14:creationId xmlns:p14="http://schemas.microsoft.com/office/powerpoint/2010/main" val="358196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685800" y="1535112"/>
            <a:ext cx="8297862" cy="46370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400" b="1" dirty="0" smtClean="0">
                <a:cs typeface="Calibri" panose="020F0502020204030204" pitchFamily="34" charset="0"/>
              </a:rPr>
              <a:t>Advocacy</a:t>
            </a:r>
            <a:endParaRPr lang="mk-MK" altLang="en-US" sz="2400" b="1" dirty="0" smtClean="0"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mk-MK" altLang="en-US" sz="2400" dirty="0" smtClean="0"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mk-MK" altLang="en-US" sz="2400" dirty="0" smtClean="0">
                <a:cs typeface="Calibri" panose="020F0502020204030204" pitchFamily="34" charset="0"/>
              </a:rPr>
              <a:t> </a:t>
            </a:r>
            <a:r>
              <a:rPr lang="en-US" altLang="en-US" sz="2400" dirty="0" smtClean="0">
                <a:cs typeface="Calibri" panose="020F0502020204030204" pitchFamily="34" charset="0"/>
              </a:rPr>
              <a:t>lobbying</a:t>
            </a:r>
            <a:endParaRPr lang="mk-MK" altLang="en-US" sz="2400" dirty="0" smtClean="0"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mk-MK" altLang="en-US" sz="2400" dirty="0" smtClean="0"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mk-MK" altLang="en-US" sz="2400" dirty="0" smtClean="0">
                <a:cs typeface="Calibri" panose="020F0502020204030204" pitchFamily="34" charset="0"/>
              </a:rPr>
              <a:t> </a:t>
            </a:r>
            <a:r>
              <a:rPr lang="en-US" altLang="en-US" sz="2400" dirty="0" smtClean="0">
                <a:cs typeface="Calibri" panose="020F0502020204030204" pitchFamily="34" charset="0"/>
              </a:rPr>
              <a:t>campaign</a:t>
            </a:r>
            <a:endParaRPr lang="mk-MK" altLang="en-US" sz="2400" dirty="0" smtClean="0"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mk-MK" altLang="en-US" sz="2400" dirty="0" smtClean="0"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mk-MK" altLang="en-US" sz="2400" dirty="0" smtClean="0">
                <a:cs typeface="Calibri" panose="020F0502020204030204" pitchFamily="34" charset="0"/>
              </a:rPr>
              <a:t> </a:t>
            </a:r>
            <a:r>
              <a:rPr lang="en-US" altLang="en-US" sz="2400" dirty="0" smtClean="0">
                <a:cs typeface="Calibri" panose="020F0502020204030204" pitchFamily="34" charset="0"/>
              </a:rPr>
              <a:t>public relations</a:t>
            </a:r>
            <a:endParaRPr lang="mk-MK" altLang="en-US" sz="2400" dirty="0" smtClean="0"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mk-MK" altLang="en-US" sz="2400" dirty="0" smtClean="0"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mk-MK" altLang="en-US" sz="2400" dirty="0" smtClean="0">
                <a:cs typeface="Calibri" panose="020F0502020204030204" pitchFamily="34" charset="0"/>
              </a:rPr>
              <a:t> </a:t>
            </a:r>
            <a:r>
              <a:rPr lang="en-US" altLang="en-US" sz="2400" dirty="0" smtClean="0">
                <a:cs typeface="Calibri" panose="020F0502020204030204" pitchFamily="34" charset="0"/>
              </a:rPr>
              <a:t>activism </a:t>
            </a:r>
            <a:endParaRPr lang="mk-MK" altLang="en-US" sz="2400" dirty="0" smtClean="0"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mk-MK" altLang="en-US" sz="2400" dirty="0" smtClean="0"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mk-MK" altLang="en-US" sz="2400" dirty="0" smtClean="0">
                <a:cs typeface="Calibri" panose="020F0502020204030204" pitchFamily="34" charset="0"/>
              </a:rPr>
              <a:t>  </a:t>
            </a:r>
            <a:r>
              <a:rPr lang="en-US" altLang="en-US" sz="2400" dirty="0" smtClean="0">
                <a:cs typeface="Calibri" panose="020F0502020204030204" pitchFamily="34" charset="0"/>
              </a:rPr>
              <a:t>strike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altLang="en-US" sz="2400" dirty="0" smtClean="0"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cs typeface="Calibri" panose="020F0502020204030204" pitchFamily="34" charset="0"/>
              </a:rPr>
              <a:t> …</a:t>
            </a:r>
            <a:endParaRPr lang="mk-MK" altLang="en-US" sz="2400" dirty="0" smtClean="0"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endParaRPr lang="mk-MK" altLang="en-US" sz="2400" dirty="0" smtClean="0">
              <a:solidFill>
                <a:srgbClr val="FFFFFF"/>
              </a:solidFill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endParaRPr lang="mk-MK" altLang="en-US" sz="2400" dirty="0" smtClean="0">
              <a:solidFill>
                <a:srgbClr val="FFFFFF"/>
              </a:solidFill>
              <a:cs typeface="Calibri" panose="020F050202020403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05000" y="228600"/>
            <a:ext cx="609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Calibri" pitchFamily="34" charset="0"/>
              </a:rPr>
              <a:t>Influencing public policy</a:t>
            </a:r>
            <a:endParaRPr lang="mk-MK" sz="2800" dirty="0" smtClean="0">
              <a:effectLst>
                <a:outerShdw blurRad="38100" dist="38100" dir="2700000" algn="tl">
                  <a:srgbClr val="FFFFFF"/>
                </a:outerShdw>
              </a:effectLst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34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537048" y="457200"/>
            <a:ext cx="42672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Calibri" pitchFamily="34" charset="0"/>
              </a:rPr>
              <a:t>Advocacy - definition</a:t>
            </a:r>
            <a:endParaRPr lang="mk-MK" sz="3200" dirty="0" smtClean="0">
              <a:effectLst>
                <a:outerShdw blurRad="38100" dist="38100" dir="2700000" algn="tl">
                  <a:srgbClr val="FFFFFF"/>
                </a:outerShdw>
              </a:effectLst>
              <a:cs typeface="Calibri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1556792"/>
            <a:ext cx="8359080" cy="45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600" b="1" dirty="0" smtClean="0">
                <a:cs typeface="Calibri" panose="020F0502020204030204" pitchFamily="34" charset="0"/>
              </a:rPr>
              <a:t>Advocacy [policy influencing]</a:t>
            </a:r>
            <a:endParaRPr lang="mk-MK" altLang="en-US" sz="2600" b="1" dirty="0" smtClean="0"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2600" dirty="0">
                <a:cs typeface="Calibri" panose="020F0502020204030204" pitchFamily="34" charset="0"/>
              </a:rPr>
              <a:t>i</a:t>
            </a:r>
            <a:r>
              <a:rPr lang="en-US" altLang="en-US" sz="2600" dirty="0" smtClean="0">
                <a:cs typeface="Calibri" panose="020F0502020204030204" pitchFamily="34" charset="0"/>
              </a:rPr>
              <a:t>s a deliberate, systematic and </a:t>
            </a:r>
            <a:r>
              <a:rPr lang="en-US" altLang="en-US" sz="2600" b="1" dirty="0" smtClean="0">
                <a:cs typeface="Calibri" panose="020F0502020204030204" pitchFamily="34" charset="0"/>
              </a:rPr>
              <a:t>strategic process </a:t>
            </a:r>
            <a:r>
              <a:rPr lang="en-US" altLang="en-US" sz="2600" dirty="0" smtClean="0">
                <a:cs typeface="Calibri" panose="020F0502020204030204" pitchFamily="34" charset="0"/>
              </a:rPr>
              <a:t>of influencing policies, practices and behavior of different </a:t>
            </a:r>
            <a:r>
              <a:rPr lang="en-US" altLang="en-US" sz="2600" b="1" dirty="0" smtClean="0">
                <a:cs typeface="Calibri" panose="020F0502020204030204" pitchFamily="34" charset="0"/>
              </a:rPr>
              <a:t>targeted stakeholders </a:t>
            </a:r>
            <a:r>
              <a:rPr lang="en-US" altLang="en-US" sz="2600" dirty="0" smtClean="0">
                <a:cs typeface="Calibri" panose="020F0502020204030204" pitchFamily="34" charset="0"/>
              </a:rPr>
              <a:t>who have most influence on the issue in question, </a:t>
            </a:r>
            <a:r>
              <a:rPr lang="en-US" altLang="en-US" sz="2600" b="1" dirty="0" smtClean="0">
                <a:cs typeface="Calibri" panose="020F0502020204030204" pitchFamily="34" charset="0"/>
              </a:rPr>
              <a:t>involving beneficiaries </a:t>
            </a:r>
            <a:r>
              <a:rPr lang="en-US" altLang="en-US" sz="2600" dirty="0" smtClean="0">
                <a:cs typeface="Calibri" panose="020F0502020204030204" pitchFamily="34" charset="0"/>
              </a:rPr>
              <a:t>and increasing their ownership and capacity on the issue.</a:t>
            </a:r>
            <a:r>
              <a:rPr lang="mk-MK" altLang="en-US" sz="2600" dirty="0" smtClean="0">
                <a:cs typeface="Calibri" panose="020F0502020204030204" pitchFamily="34" charset="0"/>
              </a:rPr>
              <a:t> </a:t>
            </a:r>
          </a:p>
          <a:p>
            <a:pPr marL="0" indent="0">
              <a:spcBef>
                <a:spcPct val="0"/>
              </a:spcBef>
              <a:buNone/>
            </a:pPr>
            <a:endParaRPr lang="mk-MK" altLang="en-US" sz="2600" dirty="0" smtClean="0"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endParaRPr lang="mk-MK" altLang="en-US" sz="2600" dirty="0" smtClean="0"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2600" dirty="0" smtClean="0">
                <a:cs typeface="Calibri" panose="020F0502020204030204" pitchFamily="34" charset="0"/>
              </a:rPr>
              <a:t>Activities are usual mixed strategy in which </a:t>
            </a:r>
            <a:r>
              <a:rPr lang="en-US" altLang="en-US" sz="2600" b="1" dirty="0" smtClean="0">
                <a:cs typeface="Calibri" panose="020F0502020204030204" pitchFamily="34" charset="0"/>
              </a:rPr>
              <a:t>joined forces </a:t>
            </a:r>
            <a:r>
              <a:rPr lang="en-US" altLang="en-US" sz="2600" dirty="0" smtClean="0">
                <a:cs typeface="Calibri" panose="020F0502020204030204" pitchFamily="34" charset="0"/>
              </a:rPr>
              <a:t>and concentrated action increase the effectiveness of any policy influencing intervention</a:t>
            </a:r>
            <a:endParaRPr lang="mk-MK" altLang="en-US" sz="2600" dirty="0" smtClean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2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492</Words>
  <Application>Microsoft Office PowerPoint</Application>
  <PresentationFormat>On-screen Show (4:3)</PresentationFormat>
  <Paragraphs>134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Calibri</vt:lpstr>
      <vt:lpstr>Times New Roman</vt:lpstr>
      <vt:lpstr>Wingdings</vt:lpstr>
      <vt:lpstr>Office Theme</vt:lpstr>
      <vt:lpstr>Micrografx FlowCharter 7 Document</vt:lpstr>
      <vt:lpstr>PowerPoint Presentation</vt:lpstr>
      <vt:lpstr>Public policy – definition (1)</vt:lpstr>
      <vt:lpstr>Public policy – definition (2)</vt:lpstr>
      <vt:lpstr>PowerPoint Presentation</vt:lpstr>
      <vt:lpstr>PowerPoint Presentation</vt:lpstr>
      <vt:lpstr>Actors of the public policy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Damovska</dc:creator>
  <cp:lastModifiedBy>Suncica Sazdovska</cp:lastModifiedBy>
  <cp:revision>27</cp:revision>
  <cp:lastPrinted>2019-02-08T10:28:59Z</cp:lastPrinted>
  <dcterms:created xsi:type="dcterms:W3CDTF">2018-09-13T09:46:42Z</dcterms:created>
  <dcterms:modified xsi:type="dcterms:W3CDTF">2019-02-12T20:36:17Z</dcterms:modified>
</cp:coreProperties>
</file>